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4"/>
  </p:notesMasterIdLst>
  <p:sldIdLst>
    <p:sldId id="320" r:id="rId3"/>
    <p:sldId id="256" r:id="rId4"/>
    <p:sldId id="324" r:id="rId5"/>
    <p:sldId id="325" r:id="rId6"/>
    <p:sldId id="326" r:id="rId7"/>
    <p:sldId id="327" r:id="rId8"/>
    <p:sldId id="328" r:id="rId9"/>
    <p:sldId id="330" r:id="rId10"/>
    <p:sldId id="329" r:id="rId11"/>
    <p:sldId id="331" r:id="rId12"/>
    <p:sldId id="333" r:id="rId13"/>
    <p:sldId id="332" r:id="rId14"/>
    <p:sldId id="346" r:id="rId15"/>
    <p:sldId id="345" r:id="rId16"/>
    <p:sldId id="334" r:id="rId17"/>
    <p:sldId id="335" r:id="rId18"/>
    <p:sldId id="296" r:id="rId19"/>
    <p:sldId id="336" r:id="rId20"/>
    <p:sldId id="337" r:id="rId21"/>
    <p:sldId id="338" r:id="rId22"/>
    <p:sldId id="339" r:id="rId23"/>
    <p:sldId id="341" r:id="rId24"/>
    <p:sldId id="342" r:id="rId25"/>
    <p:sldId id="343" r:id="rId26"/>
    <p:sldId id="344" r:id="rId27"/>
    <p:sldId id="350" r:id="rId28"/>
    <p:sldId id="273" r:id="rId29"/>
    <p:sldId id="347" r:id="rId30"/>
    <p:sldId id="274" r:id="rId31"/>
    <p:sldId id="275" r:id="rId32"/>
    <p:sldId id="34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3838"/>
    <a:srgbClr val="414141"/>
    <a:srgbClr val="282828"/>
    <a:srgbClr val="80C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26" autoAdjust="0"/>
    <p:restoredTop sz="94079" autoAdjust="0"/>
  </p:normalViewPr>
  <p:slideViewPr>
    <p:cSldViewPr snapToGrid="0" snapToObjects="1">
      <p:cViewPr varScale="1">
        <p:scale>
          <a:sx n="109" d="100"/>
          <a:sy n="109" d="100"/>
        </p:scale>
        <p:origin x="1410" y="156"/>
      </p:cViewPr>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dirty="0">
                <a:solidFill>
                  <a:schemeClr val="bg1"/>
                </a:solidFill>
              </a:rPr>
              <a:t>2017 Medicaid Gross Drug Spend*</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287967680510523"/>
          <c:y val="0.30117471913236804"/>
          <c:w val="0.66116875096495287"/>
          <c:h val="0.59049285530105911"/>
        </c:manualLayout>
      </c:layout>
      <c:pieChart>
        <c:varyColors val="1"/>
        <c:ser>
          <c:idx val="0"/>
          <c:order val="0"/>
          <c:tx>
            <c:strRef>
              <c:f>Sheet1!$B$1</c:f>
              <c:strCache>
                <c:ptCount val="1"/>
                <c:pt idx="0">
                  <c:v>2017 Medicaid Gross Drug Spend</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DE9A-48F3-A0F2-0A41C8F6B89B}"/>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DE9A-48F3-A0F2-0A41C8F6B89B}"/>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Sheet1!$A$2:$A$3</c:f>
              <c:strCache>
                <c:ptCount val="2"/>
                <c:pt idx="0">
                  <c:v>Fee for Service</c:v>
                </c:pt>
                <c:pt idx="1">
                  <c:v>Managed Care</c:v>
                </c:pt>
              </c:strCache>
            </c:strRef>
          </c:cat>
          <c:val>
            <c:numRef>
              <c:f>Sheet1!$B$2:$B$3</c:f>
              <c:numCache>
                <c:formatCode>General</c:formatCode>
                <c:ptCount val="2"/>
                <c:pt idx="0">
                  <c:v>22615439527</c:v>
                </c:pt>
                <c:pt idx="1">
                  <c:v>39341084722</c:v>
                </c:pt>
              </c:numCache>
            </c:numRef>
          </c:val>
          <c:extLst xmlns:c16r2="http://schemas.microsoft.com/office/drawing/2015/06/chart">
            <c:ext xmlns:c16="http://schemas.microsoft.com/office/drawing/2014/chart" uri="{C3380CC4-5D6E-409C-BE32-E72D297353CC}">
              <c16:uniqueId val="{00000000-F88C-4875-93A5-DDA27692D58D}"/>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2.57321E-7</cdr:x>
      <cdr:y>0.20731</cdr:y>
    </cdr:from>
    <cdr:to>
      <cdr:x>0.99402</cdr:x>
      <cdr:y>0.29457</cdr:y>
    </cdr:to>
    <cdr:sp macro="" textlink="">
      <cdr:nvSpPr>
        <cdr:cNvPr id="2" name="TextBox 1">
          <a:extLst xmlns:a="http://schemas.openxmlformats.org/drawingml/2006/main">
            <a:ext uri="{FF2B5EF4-FFF2-40B4-BE49-F238E27FC236}">
              <a16:creationId xmlns:a16="http://schemas.microsoft.com/office/drawing/2014/main" xmlns="" id="{D8EE3776-F7D8-4947-9C99-5695AE16F19A}"/>
            </a:ext>
          </a:extLst>
        </cdr:cNvPr>
        <cdr:cNvSpPr txBox="1"/>
      </cdr:nvSpPr>
      <cdr:spPr>
        <a:xfrm xmlns:a="http://schemas.openxmlformats.org/drawingml/2006/main">
          <a:off x="1" y="902079"/>
          <a:ext cx="3862952" cy="37970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b="1" dirty="0">
              <a:solidFill>
                <a:schemeClr val="bg1"/>
              </a:solidFill>
            </a:rPr>
            <a:t>$62 billion dollars           738 million prescriptions</a:t>
          </a:r>
        </a:p>
        <a:p xmlns:a="http://schemas.openxmlformats.org/drawingml/2006/main">
          <a:endParaRPr lang="en-US" sz="11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74109-6518-48BC-829A-DB947BB810FA}" type="datetimeFigureOut">
              <a:rPr lang="en-US" smtClean="0"/>
              <a:t>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B0645-FEC0-45D1-9919-0E044CBEC5A0}" type="slidenum">
              <a:rPr lang="en-US" smtClean="0"/>
              <a:t>‹#›</a:t>
            </a:fld>
            <a:endParaRPr lang="en-US"/>
          </a:p>
        </p:txBody>
      </p:sp>
    </p:spTree>
    <p:extLst>
      <p:ext uri="{BB962C8B-B14F-4D97-AF65-F5344CB8AC3E}">
        <p14:creationId xmlns:p14="http://schemas.microsoft.com/office/powerpoint/2010/main" val="2477434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articles coming in and fading out</a:t>
            </a:r>
          </a:p>
          <a:p>
            <a:endParaRPr lang="en-US" dirty="0"/>
          </a:p>
          <a:p>
            <a:r>
              <a:rPr lang="en-US" dirty="0"/>
              <a:t>Use the word document that Mike put together.  Maybe make 5 second transitions.  Use same slide during Q&amp;A at the end.  </a:t>
            </a:r>
          </a:p>
          <a:p>
            <a:endParaRPr lang="en-US" dirty="0"/>
          </a:p>
          <a:p>
            <a:endParaRPr lang="en-US" dirty="0"/>
          </a:p>
        </p:txBody>
      </p:sp>
      <p:sp>
        <p:nvSpPr>
          <p:cNvPr id="4" name="Slide Number Placeholder 3"/>
          <p:cNvSpPr>
            <a:spLocks noGrp="1"/>
          </p:cNvSpPr>
          <p:nvPr>
            <p:ph type="sldNum" sz="quarter" idx="5"/>
          </p:nvPr>
        </p:nvSpPr>
        <p:spPr/>
        <p:txBody>
          <a:bodyPr/>
          <a:lstStyle/>
          <a:p>
            <a:fld id="{B40B0645-FEC0-45D1-9919-0E044CBEC5A0}" type="slidenum">
              <a:rPr lang="en-US" smtClean="0"/>
              <a:t>1</a:t>
            </a:fld>
            <a:endParaRPr lang="en-US"/>
          </a:p>
        </p:txBody>
      </p:sp>
    </p:spTree>
    <p:extLst>
      <p:ext uri="{BB962C8B-B14F-4D97-AF65-F5344CB8AC3E}">
        <p14:creationId xmlns:p14="http://schemas.microsoft.com/office/powerpoint/2010/main" val="2419980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B0645-FEC0-45D1-9919-0E044CBEC5A0}" type="slidenum">
              <a:rPr lang="en-US" smtClean="0"/>
              <a:t>2</a:t>
            </a:fld>
            <a:endParaRPr lang="en-US"/>
          </a:p>
        </p:txBody>
      </p:sp>
    </p:spTree>
    <p:extLst>
      <p:ext uri="{BB962C8B-B14F-4D97-AF65-F5344CB8AC3E}">
        <p14:creationId xmlns:p14="http://schemas.microsoft.com/office/powerpoint/2010/main" val="150206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B0645-FEC0-45D1-9919-0E044CBEC5A0}" type="slidenum">
              <a:rPr lang="en-US" smtClean="0"/>
              <a:t>8</a:t>
            </a:fld>
            <a:endParaRPr lang="en-US"/>
          </a:p>
        </p:txBody>
      </p:sp>
    </p:spTree>
    <p:extLst>
      <p:ext uri="{BB962C8B-B14F-4D97-AF65-F5344CB8AC3E}">
        <p14:creationId xmlns:p14="http://schemas.microsoft.com/office/powerpoint/2010/main" val="1260508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B0645-FEC0-45D1-9919-0E044CBEC5A0}" type="slidenum">
              <a:rPr lang="en-US" smtClean="0"/>
              <a:t>11</a:t>
            </a:fld>
            <a:endParaRPr lang="en-US"/>
          </a:p>
        </p:txBody>
      </p:sp>
    </p:spTree>
    <p:extLst>
      <p:ext uri="{BB962C8B-B14F-4D97-AF65-F5344CB8AC3E}">
        <p14:creationId xmlns:p14="http://schemas.microsoft.com/office/powerpoint/2010/main" val="4057174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B0645-FEC0-45D1-9919-0E044CBEC5A0}" type="slidenum">
              <a:rPr lang="en-US" smtClean="0"/>
              <a:t>20</a:t>
            </a:fld>
            <a:endParaRPr lang="en-US"/>
          </a:p>
        </p:txBody>
      </p:sp>
    </p:spTree>
    <p:extLst>
      <p:ext uri="{BB962C8B-B14F-4D97-AF65-F5344CB8AC3E}">
        <p14:creationId xmlns:p14="http://schemas.microsoft.com/office/powerpoint/2010/main" val="3474332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articles coming in and fading out</a:t>
            </a:r>
          </a:p>
          <a:p>
            <a:endParaRPr lang="en-US" dirty="0"/>
          </a:p>
          <a:p>
            <a:r>
              <a:rPr lang="en-US" dirty="0"/>
              <a:t>Use the word document that Mike put together.  Maybe make 5 second transitions.  Use same slide during Q&amp;A at the end.  </a:t>
            </a:r>
          </a:p>
          <a:p>
            <a:endParaRPr lang="en-US" dirty="0"/>
          </a:p>
          <a:p>
            <a:endParaRPr lang="en-US" dirty="0"/>
          </a:p>
        </p:txBody>
      </p:sp>
      <p:sp>
        <p:nvSpPr>
          <p:cNvPr id="4" name="Slide Number Placeholder 3"/>
          <p:cNvSpPr>
            <a:spLocks noGrp="1"/>
          </p:cNvSpPr>
          <p:nvPr>
            <p:ph type="sldNum" sz="quarter" idx="5"/>
          </p:nvPr>
        </p:nvSpPr>
        <p:spPr/>
        <p:txBody>
          <a:bodyPr/>
          <a:lstStyle/>
          <a:p>
            <a:fld id="{B40B0645-FEC0-45D1-9919-0E044CBEC5A0}" type="slidenum">
              <a:rPr lang="en-US" smtClean="0"/>
              <a:t>26</a:t>
            </a:fld>
            <a:endParaRPr lang="en-US"/>
          </a:p>
        </p:txBody>
      </p:sp>
    </p:spTree>
    <p:extLst>
      <p:ext uri="{BB962C8B-B14F-4D97-AF65-F5344CB8AC3E}">
        <p14:creationId xmlns:p14="http://schemas.microsoft.com/office/powerpoint/2010/main" val="3967923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7275DE-F0A6-534A-B35F-1F1E6C95257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3288832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7275DE-F0A6-534A-B35F-1F1E6C95257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964242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7275DE-F0A6-534A-B35F-1F1E6C95257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937343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7275DE-F0A6-534A-B35F-1F1E6C952571}"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182284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7275DE-F0A6-534A-B35F-1F1E6C952571}" type="datetimeFigureOut">
              <a:rPr lang="en-US" smtClean="0"/>
              <a:t>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2191896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7275DE-F0A6-534A-B35F-1F1E6C952571}" type="datetimeFigureOut">
              <a:rPr lang="en-US" smtClean="0"/>
              <a:t>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351151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7275DE-F0A6-534A-B35F-1F1E6C952571}" type="datetimeFigureOut">
              <a:rPr lang="en-US" smtClean="0"/>
              <a:t>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2484751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37275DE-F0A6-534A-B35F-1F1E6C952571}"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35483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37275DE-F0A6-534A-B35F-1F1E6C952571}"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260905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7275DE-F0A6-534A-B35F-1F1E6C95257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1183371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7275DE-F0A6-534A-B35F-1F1E6C95257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8ABD1-1877-DE45-AEB5-969B4335A5F9}" type="slidenum">
              <a:rPr lang="en-US" smtClean="0"/>
              <a:t>‹#›</a:t>
            </a:fld>
            <a:endParaRPr lang="en-US"/>
          </a:p>
        </p:txBody>
      </p:sp>
    </p:spTree>
    <p:extLst>
      <p:ext uri="{BB962C8B-B14F-4D97-AF65-F5344CB8AC3E}">
        <p14:creationId xmlns:p14="http://schemas.microsoft.com/office/powerpoint/2010/main" val="3363994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569A71A3-950D-4899-B79B-35F2758BD331}"/>
              </a:ext>
            </a:extLst>
          </p:cNvPr>
          <p:cNvGrpSpPr/>
          <p:nvPr userDrawn="1"/>
        </p:nvGrpSpPr>
        <p:grpSpPr>
          <a:xfrm>
            <a:off x="0" y="1207339"/>
            <a:ext cx="9144000" cy="4467863"/>
            <a:chOff x="0" y="1207336"/>
            <a:chExt cx="12192000" cy="4467863"/>
          </a:xfrm>
        </p:grpSpPr>
        <p:sp>
          <p:nvSpPr>
            <p:cNvPr id="33" name="Flowchart: Delay 24">
              <a:extLst>
                <a:ext uri="{FF2B5EF4-FFF2-40B4-BE49-F238E27FC236}">
                  <a16:creationId xmlns:a16="http://schemas.microsoft.com/office/drawing/2014/main" xmlns="" id="{928187B2-0394-40AE-9F9C-6682AC71596C}"/>
                </a:ext>
              </a:extLst>
            </p:cNvPr>
            <p:cNvSpPr/>
            <p:nvPr userDrawn="1"/>
          </p:nvSpPr>
          <p:spPr>
            <a:xfrm flipH="1">
              <a:off x="2613003" y="3441616"/>
              <a:ext cx="1849273" cy="2052000"/>
            </a:xfrm>
            <a:custGeom>
              <a:avLst/>
              <a:gdLst>
                <a:gd name="connsiteX0" fmla="*/ 0 w 2066400"/>
                <a:gd name="connsiteY0" fmla="*/ 0 h 2422800"/>
                <a:gd name="connsiteX1" fmla="*/ 1033200 w 2066400"/>
                <a:gd name="connsiteY1" fmla="*/ 0 h 2422800"/>
                <a:gd name="connsiteX2" fmla="*/ 2066400 w 2066400"/>
                <a:gd name="connsiteY2" fmla="*/ 1211400 h 2422800"/>
                <a:gd name="connsiteX3" fmla="*/ 1033200 w 2066400"/>
                <a:gd name="connsiteY3" fmla="*/ 2422800 h 2422800"/>
                <a:gd name="connsiteX4" fmla="*/ 0 w 2066400"/>
                <a:gd name="connsiteY4" fmla="*/ 2422800 h 2422800"/>
                <a:gd name="connsiteX5" fmla="*/ 0 w 2066400"/>
                <a:gd name="connsiteY5" fmla="*/ 0 h 2422800"/>
                <a:gd name="connsiteX0" fmla="*/ 7185 w 2073585"/>
                <a:gd name="connsiteY0" fmla="*/ 0 h 2422800"/>
                <a:gd name="connsiteX1" fmla="*/ 1040385 w 2073585"/>
                <a:gd name="connsiteY1" fmla="*/ 0 h 2422800"/>
                <a:gd name="connsiteX2" fmla="*/ 2073585 w 2073585"/>
                <a:gd name="connsiteY2" fmla="*/ 1211400 h 2422800"/>
                <a:gd name="connsiteX3" fmla="*/ 1040385 w 2073585"/>
                <a:gd name="connsiteY3" fmla="*/ 2422800 h 2422800"/>
                <a:gd name="connsiteX4" fmla="*/ 7185 w 2073585"/>
                <a:gd name="connsiteY4" fmla="*/ 2422800 h 2422800"/>
                <a:gd name="connsiteX5" fmla="*/ 0 w 2073585"/>
                <a:gd name="connsiteY5" fmla="*/ 1045208 h 2422800"/>
                <a:gd name="connsiteX6" fmla="*/ 7185 w 2073585"/>
                <a:gd name="connsiteY6" fmla="*/ 0 h 2422800"/>
                <a:gd name="connsiteX0" fmla="*/ 0 w 2073585"/>
                <a:gd name="connsiteY0" fmla="*/ 1045208 h 2422800"/>
                <a:gd name="connsiteX1" fmla="*/ 7185 w 2073585"/>
                <a:gd name="connsiteY1" fmla="*/ 0 h 2422800"/>
                <a:gd name="connsiteX2" fmla="*/ 1040385 w 2073585"/>
                <a:gd name="connsiteY2" fmla="*/ 0 h 2422800"/>
                <a:gd name="connsiteX3" fmla="*/ 2073585 w 2073585"/>
                <a:gd name="connsiteY3" fmla="*/ 1211400 h 2422800"/>
                <a:gd name="connsiteX4" fmla="*/ 1040385 w 2073585"/>
                <a:gd name="connsiteY4" fmla="*/ 2422800 h 2422800"/>
                <a:gd name="connsiteX5" fmla="*/ 7185 w 2073585"/>
                <a:gd name="connsiteY5" fmla="*/ 2422800 h 2422800"/>
                <a:gd name="connsiteX6" fmla="*/ 91440 w 2073585"/>
                <a:gd name="connsiteY6" fmla="*/ 1136648 h 2422800"/>
                <a:gd name="connsiteX0" fmla="*/ 0 w 2073585"/>
                <a:gd name="connsiteY0" fmla="*/ 1045208 h 2422800"/>
                <a:gd name="connsiteX1" fmla="*/ 7185 w 2073585"/>
                <a:gd name="connsiteY1" fmla="*/ 0 h 2422800"/>
                <a:gd name="connsiteX2" fmla="*/ 1040385 w 2073585"/>
                <a:gd name="connsiteY2" fmla="*/ 0 h 2422800"/>
                <a:gd name="connsiteX3" fmla="*/ 2073585 w 2073585"/>
                <a:gd name="connsiteY3" fmla="*/ 1211400 h 2422800"/>
                <a:gd name="connsiteX4" fmla="*/ 1040385 w 2073585"/>
                <a:gd name="connsiteY4" fmla="*/ 2422800 h 2422800"/>
                <a:gd name="connsiteX5" fmla="*/ 7185 w 2073585"/>
                <a:gd name="connsiteY5" fmla="*/ 2422800 h 2422800"/>
                <a:gd name="connsiteX0" fmla="*/ 0 w 2066400"/>
                <a:gd name="connsiteY0" fmla="*/ 0 h 2422800"/>
                <a:gd name="connsiteX1" fmla="*/ 1033200 w 2066400"/>
                <a:gd name="connsiteY1" fmla="*/ 0 h 2422800"/>
                <a:gd name="connsiteX2" fmla="*/ 2066400 w 2066400"/>
                <a:gd name="connsiteY2" fmla="*/ 1211400 h 2422800"/>
                <a:gd name="connsiteX3" fmla="*/ 1033200 w 2066400"/>
                <a:gd name="connsiteY3" fmla="*/ 2422800 h 2422800"/>
                <a:gd name="connsiteX4" fmla="*/ 0 w 2066400"/>
                <a:gd name="connsiteY4" fmla="*/ 2422800 h 242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400" h="2422800">
                  <a:moveTo>
                    <a:pt x="0" y="0"/>
                  </a:moveTo>
                  <a:lnTo>
                    <a:pt x="1033200" y="0"/>
                  </a:lnTo>
                  <a:cubicBezTo>
                    <a:pt x="1603821" y="0"/>
                    <a:pt x="2066400" y="542362"/>
                    <a:pt x="2066400" y="1211400"/>
                  </a:cubicBezTo>
                  <a:cubicBezTo>
                    <a:pt x="2066400" y="1880438"/>
                    <a:pt x="1603821" y="2422800"/>
                    <a:pt x="1033200" y="2422800"/>
                  </a:cubicBezTo>
                  <a:lnTo>
                    <a:pt x="0" y="2422800"/>
                  </a:lnTo>
                </a:path>
              </a:pathLst>
            </a:custGeom>
            <a:noFill/>
            <a:ln w="3556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5" name="Flowchart: Delay 24">
              <a:extLst>
                <a:ext uri="{FF2B5EF4-FFF2-40B4-BE49-F238E27FC236}">
                  <a16:creationId xmlns:a16="http://schemas.microsoft.com/office/drawing/2014/main" xmlns="" id="{355D9AC9-E7B7-459E-925B-0047C675B750}"/>
                </a:ext>
              </a:extLst>
            </p:cNvPr>
            <p:cNvSpPr/>
            <p:nvPr userDrawn="1"/>
          </p:nvSpPr>
          <p:spPr>
            <a:xfrm>
              <a:off x="9491472" y="1379494"/>
              <a:ext cx="1849273" cy="2052000"/>
            </a:xfrm>
            <a:custGeom>
              <a:avLst/>
              <a:gdLst>
                <a:gd name="connsiteX0" fmla="*/ 0 w 2066400"/>
                <a:gd name="connsiteY0" fmla="*/ 0 h 2422800"/>
                <a:gd name="connsiteX1" fmla="*/ 1033200 w 2066400"/>
                <a:gd name="connsiteY1" fmla="*/ 0 h 2422800"/>
                <a:gd name="connsiteX2" fmla="*/ 2066400 w 2066400"/>
                <a:gd name="connsiteY2" fmla="*/ 1211400 h 2422800"/>
                <a:gd name="connsiteX3" fmla="*/ 1033200 w 2066400"/>
                <a:gd name="connsiteY3" fmla="*/ 2422800 h 2422800"/>
                <a:gd name="connsiteX4" fmla="*/ 0 w 2066400"/>
                <a:gd name="connsiteY4" fmla="*/ 2422800 h 2422800"/>
                <a:gd name="connsiteX5" fmla="*/ 0 w 2066400"/>
                <a:gd name="connsiteY5" fmla="*/ 0 h 2422800"/>
                <a:gd name="connsiteX0" fmla="*/ 7185 w 2073585"/>
                <a:gd name="connsiteY0" fmla="*/ 0 h 2422800"/>
                <a:gd name="connsiteX1" fmla="*/ 1040385 w 2073585"/>
                <a:gd name="connsiteY1" fmla="*/ 0 h 2422800"/>
                <a:gd name="connsiteX2" fmla="*/ 2073585 w 2073585"/>
                <a:gd name="connsiteY2" fmla="*/ 1211400 h 2422800"/>
                <a:gd name="connsiteX3" fmla="*/ 1040385 w 2073585"/>
                <a:gd name="connsiteY3" fmla="*/ 2422800 h 2422800"/>
                <a:gd name="connsiteX4" fmla="*/ 7185 w 2073585"/>
                <a:gd name="connsiteY4" fmla="*/ 2422800 h 2422800"/>
                <a:gd name="connsiteX5" fmla="*/ 0 w 2073585"/>
                <a:gd name="connsiteY5" fmla="*/ 1045208 h 2422800"/>
                <a:gd name="connsiteX6" fmla="*/ 7185 w 2073585"/>
                <a:gd name="connsiteY6" fmla="*/ 0 h 2422800"/>
                <a:gd name="connsiteX0" fmla="*/ 0 w 2073585"/>
                <a:gd name="connsiteY0" fmla="*/ 1045208 h 2422800"/>
                <a:gd name="connsiteX1" fmla="*/ 7185 w 2073585"/>
                <a:gd name="connsiteY1" fmla="*/ 0 h 2422800"/>
                <a:gd name="connsiteX2" fmla="*/ 1040385 w 2073585"/>
                <a:gd name="connsiteY2" fmla="*/ 0 h 2422800"/>
                <a:gd name="connsiteX3" fmla="*/ 2073585 w 2073585"/>
                <a:gd name="connsiteY3" fmla="*/ 1211400 h 2422800"/>
                <a:gd name="connsiteX4" fmla="*/ 1040385 w 2073585"/>
                <a:gd name="connsiteY4" fmla="*/ 2422800 h 2422800"/>
                <a:gd name="connsiteX5" fmla="*/ 7185 w 2073585"/>
                <a:gd name="connsiteY5" fmla="*/ 2422800 h 2422800"/>
                <a:gd name="connsiteX6" fmla="*/ 91440 w 2073585"/>
                <a:gd name="connsiteY6" fmla="*/ 1136648 h 2422800"/>
                <a:gd name="connsiteX0" fmla="*/ 0 w 2073585"/>
                <a:gd name="connsiteY0" fmla="*/ 1045208 h 2422800"/>
                <a:gd name="connsiteX1" fmla="*/ 7185 w 2073585"/>
                <a:gd name="connsiteY1" fmla="*/ 0 h 2422800"/>
                <a:gd name="connsiteX2" fmla="*/ 1040385 w 2073585"/>
                <a:gd name="connsiteY2" fmla="*/ 0 h 2422800"/>
                <a:gd name="connsiteX3" fmla="*/ 2073585 w 2073585"/>
                <a:gd name="connsiteY3" fmla="*/ 1211400 h 2422800"/>
                <a:gd name="connsiteX4" fmla="*/ 1040385 w 2073585"/>
                <a:gd name="connsiteY4" fmla="*/ 2422800 h 2422800"/>
                <a:gd name="connsiteX5" fmla="*/ 7185 w 2073585"/>
                <a:gd name="connsiteY5" fmla="*/ 2422800 h 2422800"/>
                <a:gd name="connsiteX0" fmla="*/ 0 w 2066400"/>
                <a:gd name="connsiteY0" fmla="*/ 0 h 2422800"/>
                <a:gd name="connsiteX1" fmla="*/ 1033200 w 2066400"/>
                <a:gd name="connsiteY1" fmla="*/ 0 h 2422800"/>
                <a:gd name="connsiteX2" fmla="*/ 2066400 w 2066400"/>
                <a:gd name="connsiteY2" fmla="*/ 1211400 h 2422800"/>
                <a:gd name="connsiteX3" fmla="*/ 1033200 w 2066400"/>
                <a:gd name="connsiteY3" fmla="*/ 2422800 h 2422800"/>
                <a:gd name="connsiteX4" fmla="*/ 0 w 2066400"/>
                <a:gd name="connsiteY4" fmla="*/ 2422800 h 242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400" h="2422800">
                  <a:moveTo>
                    <a:pt x="0" y="0"/>
                  </a:moveTo>
                  <a:lnTo>
                    <a:pt x="1033200" y="0"/>
                  </a:lnTo>
                  <a:cubicBezTo>
                    <a:pt x="1603821" y="0"/>
                    <a:pt x="2066400" y="542362"/>
                    <a:pt x="2066400" y="1211400"/>
                  </a:cubicBezTo>
                  <a:cubicBezTo>
                    <a:pt x="2066400" y="1880438"/>
                    <a:pt x="1603821" y="2422800"/>
                    <a:pt x="1033200" y="2422800"/>
                  </a:cubicBezTo>
                  <a:lnTo>
                    <a:pt x="0" y="2422800"/>
                  </a:lnTo>
                </a:path>
              </a:pathLst>
            </a:custGeom>
            <a:noFill/>
            <a:ln w="3556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5" name="Rectangle 14">
              <a:extLst>
                <a:ext uri="{FF2B5EF4-FFF2-40B4-BE49-F238E27FC236}">
                  <a16:creationId xmlns:a16="http://schemas.microsoft.com/office/drawing/2014/main" xmlns="" id="{5302FB5C-BDE1-4891-8E91-CB3F868629BB}"/>
                </a:ext>
              </a:extLst>
            </p:cNvPr>
            <p:cNvSpPr/>
            <p:nvPr userDrawn="1"/>
          </p:nvSpPr>
          <p:spPr>
            <a:xfrm>
              <a:off x="4416552" y="1207336"/>
              <a:ext cx="5074920" cy="356616"/>
            </a:xfrm>
            <a:prstGeom prst="rect">
              <a:avLst/>
            </a:prstGeom>
            <a:gradFill flip="none" rotWithShape="1">
              <a:gsLst>
                <a:gs pos="0">
                  <a:srgbClr val="BAC82F"/>
                </a:gs>
                <a:gs pos="100000">
                  <a:srgbClr val="0C6D8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1" name="Rectangle 10">
              <a:extLst>
                <a:ext uri="{FF2B5EF4-FFF2-40B4-BE49-F238E27FC236}">
                  <a16:creationId xmlns:a16="http://schemas.microsoft.com/office/drawing/2014/main" xmlns="" id="{D09DE4F0-7E7E-4423-A407-CD6485ACBB4F}"/>
                </a:ext>
              </a:extLst>
            </p:cNvPr>
            <p:cNvSpPr/>
            <p:nvPr userDrawn="1"/>
          </p:nvSpPr>
          <p:spPr>
            <a:xfrm>
              <a:off x="0" y="1207336"/>
              <a:ext cx="4416552" cy="356616"/>
            </a:xfrm>
            <a:prstGeom prst="rect">
              <a:avLst/>
            </a:prstGeom>
            <a:gradFill flip="none" rotWithShape="1">
              <a:gsLst>
                <a:gs pos="0">
                  <a:srgbClr val="F2C020"/>
                </a:gs>
                <a:gs pos="100000">
                  <a:srgbClr val="BAC82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8" name="Rectangle 27">
              <a:extLst>
                <a:ext uri="{FF2B5EF4-FFF2-40B4-BE49-F238E27FC236}">
                  <a16:creationId xmlns:a16="http://schemas.microsoft.com/office/drawing/2014/main" xmlns="" id="{4ED74833-8EE3-4FA9-B6D2-03710E410482}"/>
                </a:ext>
              </a:extLst>
            </p:cNvPr>
            <p:cNvSpPr/>
            <p:nvPr userDrawn="1"/>
          </p:nvSpPr>
          <p:spPr>
            <a:xfrm>
              <a:off x="4416552" y="3269385"/>
              <a:ext cx="5074920" cy="356616"/>
            </a:xfrm>
            <a:prstGeom prst="rect">
              <a:avLst/>
            </a:prstGeom>
            <a:gradFill flip="none" rotWithShape="1">
              <a:gsLst>
                <a:gs pos="0">
                  <a:schemeClr val="tx2"/>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7" name="Rectangle 36">
              <a:extLst>
                <a:ext uri="{FF2B5EF4-FFF2-40B4-BE49-F238E27FC236}">
                  <a16:creationId xmlns:a16="http://schemas.microsoft.com/office/drawing/2014/main" xmlns="" id="{94005B59-B78D-469E-BAA4-E7B2A61E103D}"/>
                </a:ext>
              </a:extLst>
            </p:cNvPr>
            <p:cNvSpPr/>
            <p:nvPr userDrawn="1"/>
          </p:nvSpPr>
          <p:spPr>
            <a:xfrm>
              <a:off x="4414968" y="5318583"/>
              <a:ext cx="5074920" cy="356616"/>
            </a:xfrm>
            <a:prstGeom prst="rect">
              <a:avLst/>
            </a:prstGeom>
            <a:gradFill flip="none" rotWithShape="1">
              <a:gsLst>
                <a:gs pos="0">
                  <a:schemeClr val="tx2"/>
                </a:gs>
                <a:gs pos="52000">
                  <a:schemeClr val="accent3"/>
                </a:gs>
                <a:gs pos="100000">
                  <a:srgbClr val="F2C02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p>
          </p:txBody>
        </p:sp>
        <p:sp>
          <p:nvSpPr>
            <p:cNvPr id="64" name="Rectangle 63">
              <a:extLst>
                <a:ext uri="{FF2B5EF4-FFF2-40B4-BE49-F238E27FC236}">
                  <a16:creationId xmlns:a16="http://schemas.microsoft.com/office/drawing/2014/main" xmlns="" id="{40BE4BEF-834D-4D0F-8E96-F1F8E6600C46}"/>
                </a:ext>
              </a:extLst>
            </p:cNvPr>
            <p:cNvSpPr/>
            <p:nvPr userDrawn="1"/>
          </p:nvSpPr>
          <p:spPr>
            <a:xfrm>
              <a:off x="9448800" y="5317275"/>
              <a:ext cx="2743200" cy="356616"/>
            </a:xfrm>
            <a:prstGeom prst="rect">
              <a:avLst/>
            </a:prstGeom>
            <a:gradFill flip="none" rotWithShape="1">
              <a:gsLst>
                <a:gs pos="0">
                  <a:schemeClr val="accent5"/>
                </a:gs>
                <a:gs pos="100000">
                  <a:srgbClr val="F2C02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grpSp>
      <p:sp>
        <p:nvSpPr>
          <p:cNvPr id="2" name="Title 1">
            <a:extLst>
              <a:ext uri="{FF2B5EF4-FFF2-40B4-BE49-F238E27FC236}">
                <a16:creationId xmlns:a16="http://schemas.microsoft.com/office/drawing/2014/main" xmlns="" id="{1A4D6C00-E83E-4187-903F-A0A515BA93F6}"/>
              </a:ext>
            </a:extLst>
          </p:cNvPr>
          <p:cNvSpPr>
            <a:spLocks noGrp="1"/>
          </p:cNvSpPr>
          <p:nvPr>
            <p:ph type="title" hasCustomPrompt="1"/>
          </p:nvPr>
        </p:nvSpPr>
        <p:spPr>
          <a:xfrm>
            <a:off x="346980" y="2079876"/>
            <a:ext cx="2289065" cy="1475598"/>
          </a:xfrm>
        </p:spPr>
        <p:txBody>
          <a:bodyPr lIns="0" tIns="0" rIns="0" bIns="0"/>
          <a:lstStyle>
            <a:lvl1pPr>
              <a:defRPr/>
            </a:lvl1pPr>
          </a:lstStyle>
          <a:p>
            <a:r>
              <a:rPr lang="en-US" dirty="0"/>
              <a:t>CLICK TO EDIT</a:t>
            </a:r>
            <a:br>
              <a:rPr lang="en-US" dirty="0"/>
            </a:br>
            <a:r>
              <a:rPr lang="en-US" dirty="0"/>
              <a:t>MASTER TITLE</a:t>
            </a:r>
            <a:br>
              <a:rPr lang="en-US" dirty="0"/>
            </a:br>
            <a:r>
              <a:rPr lang="en-US" dirty="0"/>
              <a:t>STYLE</a:t>
            </a:r>
            <a:endParaRPr lang="ru-RU" dirty="0"/>
          </a:p>
        </p:txBody>
      </p:sp>
      <p:sp>
        <p:nvSpPr>
          <p:cNvPr id="8" name="Text Placeholder 7">
            <a:extLst>
              <a:ext uri="{FF2B5EF4-FFF2-40B4-BE49-F238E27FC236}">
                <a16:creationId xmlns:a16="http://schemas.microsoft.com/office/drawing/2014/main" xmlns="" id="{00F0DE95-4ED7-482F-BB4E-C1238B352DAD}"/>
              </a:ext>
            </a:extLst>
          </p:cNvPr>
          <p:cNvSpPr>
            <a:spLocks noGrp="1"/>
          </p:cNvSpPr>
          <p:nvPr>
            <p:ph type="body" sz="quarter" idx="13" hasCustomPrompt="1"/>
          </p:nvPr>
        </p:nvSpPr>
        <p:spPr>
          <a:xfrm>
            <a:off x="346474" y="3587772"/>
            <a:ext cx="1294597" cy="291597"/>
          </a:xfrm>
        </p:spPr>
        <p:txBody>
          <a:bodyPr lIns="0" tIns="0" rIns="0" bIns="0">
            <a:normAutofit/>
          </a:bodyPr>
          <a:lstStyle>
            <a:lvl1pPr marL="0" indent="0">
              <a:buNone/>
              <a:defRPr sz="1500" b="1" i="1">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20XX-20XX</a:t>
            </a:r>
            <a:endParaRPr lang="ru-RU" dirty="0"/>
          </a:p>
        </p:txBody>
      </p:sp>
      <p:sp>
        <p:nvSpPr>
          <p:cNvPr id="9" name="Text Placeholder 7">
            <a:extLst>
              <a:ext uri="{FF2B5EF4-FFF2-40B4-BE49-F238E27FC236}">
                <a16:creationId xmlns:a16="http://schemas.microsoft.com/office/drawing/2014/main" xmlns="" id="{1F135EA3-D982-467F-B90A-B791DFDDA877}"/>
              </a:ext>
            </a:extLst>
          </p:cNvPr>
          <p:cNvSpPr>
            <a:spLocks noGrp="1"/>
          </p:cNvSpPr>
          <p:nvPr>
            <p:ph type="body" sz="quarter" idx="14" hasCustomPrompt="1"/>
          </p:nvPr>
        </p:nvSpPr>
        <p:spPr>
          <a:xfrm>
            <a:off x="346474" y="3927199"/>
            <a:ext cx="1294597" cy="378571"/>
          </a:xfrm>
        </p:spPr>
        <p:txBody>
          <a:bodyPr lIns="0" tIns="0" rIns="0" bIns="0">
            <a:normAutofit/>
          </a:bodyPr>
          <a:lstStyle>
            <a:lvl1pPr marL="0" indent="0">
              <a:buNone/>
              <a:defRPr sz="150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3 Years Plan</a:t>
            </a:r>
            <a:endParaRPr lang="ru-RU" dirty="0"/>
          </a:p>
        </p:txBody>
      </p:sp>
      <p:sp>
        <p:nvSpPr>
          <p:cNvPr id="106" name="Picture Placeholder 104">
            <a:extLst>
              <a:ext uri="{FF2B5EF4-FFF2-40B4-BE49-F238E27FC236}">
                <a16:creationId xmlns:a16="http://schemas.microsoft.com/office/drawing/2014/main" xmlns="" id="{4580320F-7723-4672-AB19-22C87ECD53D3}"/>
              </a:ext>
            </a:extLst>
          </p:cNvPr>
          <p:cNvSpPr>
            <a:spLocks noGrp="1"/>
          </p:cNvSpPr>
          <p:nvPr>
            <p:ph type="pic" sz="quarter" idx="56"/>
          </p:nvPr>
        </p:nvSpPr>
        <p:spPr>
          <a:xfrm>
            <a:off x="346472" y="5725379"/>
            <a:ext cx="713184" cy="685800"/>
          </a:xfrm>
          <a:ln w="3556">
            <a:solidFill>
              <a:srgbClr val="454D55"/>
            </a:solidFill>
          </a:ln>
        </p:spPr>
        <p:txBody>
          <a:bodyPr anchor="ctr" anchorCtr="0">
            <a:noAutofit/>
          </a:bodyPr>
          <a:lstStyle>
            <a:lvl1pPr marL="0" indent="0" algn="ctr">
              <a:buNone/>
              <a:defRPr sz="900"/>
            </a:lvl1pPr>
          </a:lstStyle>
          <a:p>
            <a:r>
              <a:rPr lang="en-US"/>
              <a:t>Click icon to add picture</a:t>
            </a:r>
            <a:endParaRPr lang="ru-RU"/>
          </a:p>
        </p:txBody>
      </p:sp>
      <p:sp>
        <p:nvSpPr>
          <p:cNvPr id="108" name="Text Placeholder 42">
            <a:extLst>
              <a:ext uri="{FF2B5EF4-FFF2-40B4-BE49-F238E27FC236}">
                <a16:creationId xmlns:a16="http://schemas.microsoft.com/office/drawing/2014/main" xmlns="" id="{F6CA33C8-1786-4D07-8C52-AE1469894B67}"/>
              </a:ext>
            </a:extLst>
          </p:cNvPr>
          <p:cNvSpPr>
            <a:spLocks noGrp="1"/>
          </p:cNvSpPr>
          <p:nvPr>
            <p:ph type="body" sz="quarter" idx="57" hasCustomPrompt="1"/>
          </p:nvPr>
        </p:nvSpPr>
        <p:spPr>
          <a:xfrm>
            <a:off x="1923847" y="863644"/>
            <a:ext cx="783000" cy="1044000"/>
          </a:xfrm>
          <a:prstGeom prst="ellipse">
            <a:avLst/>
          </a:prstGeom>
          <a:solidFill>
            <a:srgbClr val="BAC82F"/>
          </a:solidFill>
          <a:ln w="72390">
            <a:solidFill>
              <a:schemeClr val="bg1"/>
            </a:solidFill>
          </a:ln>
        </p:spPr>
        <p:txBody>
          <a:bodyPr lIns="0" tIns="0" rIns="0" bIns="0" anchor="ctr" anchorCtr="0">
            <a:normAutofit/>
          </a:bodyPr>
          <a:lstStyle>
            <a:lvl1pPr marL="0" indent="0" algn="ctr">
              <a:buNone/>
              <a:defRPr lang="ru-RU" sz="1650" kern="1200" dirty="0">
                <a:solidFill>
                  <a:srgbClr val="454D55"/>
                </a:solidFill>
                <a:latin typeface="+mj-lt"/>
                <a:ea typeface="+mn-ea"/>
                <a:cs typeface="+mn-cs"/>
              </a:defRPr>
            </a:lvl1pPr>
          </a:lstStyle>
          <a:p>
            <a:pPr lvl="0"/>
            <a:r>
              <a:rPr lang="en-US" dirty="0"/>
              <a:t>20XX</a:t>
            </a:r>
            <a:endParaRPr lang="ru-RU" dirty="0"/>
          </a:p>
        </p:txBody>
      </p:sp>
      <p:sp>
        <p:nvSpPr>
          <p:cNvPr id="44" name="Text Placeholder 42">
            <a:extLst>
              <a:ext uri="{FF2B5EF4-FFF2-40B4-BE49-F238E27FC236}">
                <a16:creationId xmlns:a16="http://schemas.microsoft.com/office/drawing/2014/main" xmlns="" id="{62E3BBD0-72BD-45D7-BE15-8B93AFB86258}"/>
              </a:ext>
            </a:extLst>
          </p:cNvPr>
          <p:cNvSpPr>
            <a:spLocks noGrp="1"/>
          </p:cNvSpPr>
          <p:nvPr>
            <p:ph type="body" sz="quarter" idx="15" hasCustomPrompt="1"/>
          </p:nvPr>
        </p:nvSpPr>
        <p:spPr>
          <a:xfrm>
            <a:off x="3311226" y="843980"/>
            <a:ext cx="783000" cy="1044000"/>
          </a:xfrm>
          <a:prstGeom prst="ellipse">
            <a:avLst/>
          </a:prstGeom>
          <a:solidFill>
            <a:schemeClr val="bg1"/>
          </a:solidFill>
          <a:ln w="72390">
            <a:solidFill>
              <a:srgbClr val="BAC82F"/>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Q1</a:t>
            </a:r>
            <a:endParaRPr lang="ru-RU" dirty="0"/>
          </a:p>
        </p:txBody>
      </p:sp>
      <p:sp>
        <p:nvSpPr>
          <p:cNvPr id="80" name="Text Placeholder 7">
            <a:extLst>
              <a:ext uri="{FF2B5EF4-FFF2-40B4-BE49-F238E27FC236}">
                <a16:creationId xmlns:a16="http://schemas.microsoft.com/office/drawing/2014/main" xmlns="" id="{C695E72E-773D-407A-AFA4-EF90ADF9D131}"/>
              </a:ext>
            </a:extLst>
          </p:cNvPr>
          <p:cNvSpPr>
            <a:spLocks noGrp="1"/>
          </p:cNvSpPr>
          <p:nvPr>
            <p:ph type="body" sz="quarter" idx="32" hasCustomPrompt="1"/>
          </p:nvPr>
        </p:nvSpPr>
        <p:spPr>
          <a:xfrm>
            <a:off x="3058828" y="436306"/>
            <a:ext cx="1294597" cy="204276"/>
          </a:xfrm>
        </p:spPr>
        <p:txBody>
          <a:bodyPr lIns="0" tIns="0" rIns="0" bIns="0">
            <a:normAutofit/>
          </a:bodyPr>
          <a:lstStyle>
            <a:lvl1pPr marL="0" indent="0" algn="ctr">
              <a:buNone/>
              <a:defRPr sz="1125" b="0" i="0">
                <a:solidFill>
                  <a:srgbClr val="BAC82F"/>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81" name="Text Placeholder 7">
            <a:extLst>
              <a:ext uri="{FF2B5EF4-FFF2-40B4-BE49-F238E27FC236}">
                <a16:creationId xmlns:a16="http://schemas.microsoft.com/office/drawing/2014/main" xmlns="" id="{7463FB1C-AFEB-4EAE-B84D-A1613AF5BA7C}"/>
              </a:ext>
            </a:extLst>
          </p:cNvPr>
          <p:cNvSpPr>
            <a:spLocks noGrp="1"/>
          </p:cNvSpPr>
          <p:nvPr>
            <p:ph type="body" sz="quarter" idx="33" hasCustomPrompt="1"/>
          </p:nvPr>
        </p:nvSpPr>
        <p:spPr>
          <a:xfrm>
            <a:off x="3058827" y="618759"/>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50" name="Text Placeholder 42">
            <a:extLst>
              <a:ext uri="{FF2B5EF4-FFF2-40B4-BE49-F238E27FC236}">
                <a16:creationId xmlns:a16="http://schemas.microsoft.com/office/drawing/2014/main" xmlns="" id="{12DFAD2F-3ED1-46BF-B662-2E96A42C48E7}"/>
              </a:ext>
            </a:extLst>
          </p:cNvPr>
          <p:cNvSpPr>
            <a:spLocks noGrp="1"/>
          </p:cNvSpPr>
          <p:nvPr>
            <p:ph type="body" sz="quarter" idx="17" hasCustomPrompt="1"/>
          </p:nvPr>
        </p:nvSpPr>
        <p:spPr>
          <a:xfrm>
            <a:off x="4319352" y="863644"/>
            <a:ext cx="783000" cy="1044000"/>
          </a:xfrm>
          <a:prstGeom prst="ellipse">
            <a:avLst/>
          </a:prstGeom>
          <a:solidFill>
            <a:schemeClr val="bg1"/>
          </a:solidFill>
          <a:ln w="72390">
            <a:solidFill>
              <a:schemeClr val="accent2">
                <a:alpha val="60000"/>
              </a:schemeClr>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2</a:t>
            </a:r>
          </a:p>
        </p:txBody>
      </p:sp>
      <p:sp>
        <p:nvSpPr>
          <p:cNvPr id="82" name="Text Placeholder 7">
            <a:extLst>
              <a:ext uri="{FF2B5EF4-FFF2-40B4-BE49-F238E27FC236}">
                <a16:creationId xmlns:a16="http://schemas.microsoft.com/office/drawing/2014/main" xmlns="" id="{622FB247-DB8F-4B67-B9EA-5741E1DDBEEE}"/>
              </a:ext>
            </a:extLst>
          </p:cNvPr>
          <p:cNvSpPr>
            <a:spLocks noGrp="1"/>
          </p:cNvSpPr>
          <p:nvPr>
            <p:ph type="body" sz="quarter" idx="34" hasCustomPrompt="1"/>
          </p:nvPr>
        </p:nvSpPr>
        <p:spPr>
          <a:xfrm>
            <a:off x="4067012" y="2025874"/>
            <a:ext cx="1294597" cy="204276"/>
          </a:xfrm>
        </p:spPr>
        <p:txBody>
          <a:bodyPr lIns="0" tIns="0" rIns="0" bIns="0">
            <a:normAutofit/>
          </a:bodyPr>
          <a:lstStyle>
            <a:lvl1pPr marL="0" indent="0" algn="ctr">
              <a:buNone/>
              <a:defRPr sz="1125" b="0" i="0">
                <a:solidFill>
                  <a:srgbClr val="81BF3B"/>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83" name="Text Placeholder 7">
            <a:extLst>
              <a:ext uri="{FF2B5EF4-FFF2-40B4-BE49-F238E27FC236}">
                <a16:creationId xmlns:a16="http://schemas.microsoft.com/office/drawing/2014/main" xmlns="" id="{CE2C8800-C93B-4E93-9AE2-9CBFC1E6D764}"/>
              </a:ext>
            </a:extLst>
          </p:cNvPr>
          <p:cNvSpPr>
            <a:spLocks noGrp="1"/>
          </p:cNvSpPr>
          <p:nvPr>
            <p:ph type="body" sz="quarter" idx="35" hasCustomPrompt="1"/>
          </p:nvPr>
        </p:nvSpPr>
        <p:spPr>
          <a:xfrm>
            <a:off x="4067011" y="2208327"/>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49" name="Text Placeholder 42">
            <a:extLst>
              <a:ext uri="{FF2B5EF4-FFF2-40B4-BE49-F238E27FC236}">
                <a16:creationId xmlns:a16="http://schemas.microsoft.com/office/drawing/2014/main" xmlns="" id="{CC1B1148-CFC2-4FF7-8B7C-9502EB650064}"/>
              </a:ext>
            </a:extLst>
          </p:cNvPr>
          <p:cNvSpPr>
            <a:spLocks noGrp="1"/>
          </p:cNvSpPr>
          <p:nvPr>
            <p:ph type="body" sz="quarter" idx="18" hasCustomPrompt="1"/>
          </p:nvPr>
        </p:nvSpPr>
        <p:spPr>
          <a:xfrm>
            <a:off x="5327478" y="863644"/>
            <a:ext cx="783000" cy="1044000"/>
          </a:xfrm>
          <a:prstGeom prst="ellipse">
            <a:avLst/>
          </a:prstGeom>
          <a:solidFill>
            <a:schemeClr val="bg1"/>
          </a:solidFill>
          <a:ln w="72390">
            <a:solidFill>
              <a:schemeClr val="accent2"/>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3</a:t>
            </a:r>
          </a:p>
        </p:txBody>
      </p:sp>
      <p:sp>
        <p:nvSpPr>
          <p:cNvPr id="84" name="Text Placeholder 7">
            <a:extLst>
              <a:ext uri="{FF2B5EF4-FFF2-40B4-BE49-F238E27FC236}">
                <a16:creationId xmlns:a16="http://schemas.microsoft.com/office/drawing/2014/main" xmlns="" id="{60559160-7568-4A5B-88B4-DBB3C42D5D10}"/>
              </a:ext>
            </a:extLst>
          </p:cNvPr>
          <p:cNvSpPr>
            <a:spLocks noGrp="1"/>
          </p:cNvSpPr>
          <p:nvPr>
            <p:ph type="body" sz="quarter" idx="36" hasCustomPrompt="1"/>
          </p:nvPr>
        </p:nvSpPr>
        <p:spPr>
          <a:xfrm>
            <a:off x="5066545" y="437795"/>
            <a:ext cx="1294597" cy="204276"/>
          </a:xfrm>
        </p:spPr>
        <p:txBody>
          <a:bodyPr lIns="0" tIns="0" rIns="0" bIns="0">
            <a:normAutofit/>
          </a:bodyPr>
          <a:lstStyle>
            <a:lvl1pPr marL="0" indent="0" algn="ctr">
              <a:buNone/>
              <a:defRPr sz="1125" b="0" i="0">
                <a:solidFill>
                  <a:srgbClr val="2CA05B"/>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85" name="Text Placeholder 7">
            <a:extLst>
              <a:ext uri="{FF2B5EF4-FFF2-40B4-BE49-F238E27FC236}">
                <a16:creationId xmlns:a16="http://schemas.microsoft.com/office/drawing/2014/main" xmlns="" id="{AED30C6D-348A-4701-A27D-F10DFC175AC0}"/>
              </a:ext>
            </a:extLst>
          </p:cNvPr>
          <p:cNvSpPr>
            <a:spLocks noGrp="1"/>
          </p:cNvSpPr>
          <p:nvPr>
            <p:ph type="body" sz="quarter" idx="37" hasCustomPrompt="1"/>
          </p:nvPr>
        </p:nvSpPr>
        <p:spPr>
          <a:xfrm>
            <a:off x="5066544" y="618759"/>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46" name="Text Placeholder 42">
            <a:extLst>
              <a:ext uri="{FF2B5EF4-FFF2-40B4-BE49-F238E27FC236}">
                <a16:creationId xmlns:a16="http://schemas.microsoft.com/office/drawing/2014/main" xmlns="" id="{DC934A70-FE40-4A89-9799-1A672346662A}"/>
              </a:ext>
            </a:extLst>
          </p:cNvPr>
          <p:cNvSpPr>
            <a:spLocks noGrp="1"/>
          </p:cNvSpPr>
          <p:nvPr>
            <p:ph type="body" sz="quarter" idx="16" hasCustomPrompt="1"/>
          </p:nvPr>
        </p:nvSpPr>
        <p:spPr>
          <a:xfrm>
            <a:off x="6335604" y="863644"/>
            <a:ext cx="783000" cy="1044000"/>
          </a:xfrm>
          <a:prstGeom prst="ellipse">
            <a:avLst/>
          </a:prstGeom>
          <a:solidFill>
            <a:schemeClr val="bg1"/>
          </a:solidFill>
          <a:ln w="72390">
            <a:solidFill>
              <a:schemeClr val="accent2">
                <a:lumMod val="75000"/>
              </a:schemeClr>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4</a:t>
            </a:r>
          </a:p>
        </p:txBody>
      </p:sp>
      <p:sp>
        <p:nvSpPr>
          <p:cNvPr id="86" name="Text Placeholder 7">
            <a:extLst>
              <a:ext uri="{FF2B5EF4-FFF2-40B4-BE49-F238E27FC236}">
                <a16:creationId xmlns:a16="http://schemas.microsoft.com/office/drawing/2014/main" xmlns="" id="{AB11D018-DEEE-4BCE-B5F0-2B33DD39A6B9}"/>
              </a:ext>
            </a:extLst>
          </p:cNvPr>
          <p:cNvSpPr>
            <a:spLocks noGrp="1"/>
          </p:cNvSpPr>
          <p:nvPr>
            <p:ph type="body" sz="quarter" idx="38" hasCustomPrompt="1"/>
          </p:nvPr>
        </p:nvSpPr>
        <p:spPr>
          <a:xfrm>
            <a:off x="6080156" y="2025874"/>
            <a:ext cx="1294597" cy="204276"/>
          </a:xfrm>
        </p:spPr>
        <p:txBody>
          <a:bodyPr lIns="0" tIns="0" rIns="0" bIns="0">
            <a:normAutofit/>
          </a:bodyPr>
          <a:lstStyle>
            <a:lvl1pPr marL="0" indent="0" algn="ctr">
              <a:buNone/>
              <a:defRPr sz="1125" b="0" i="0">
                <a:solidFill>
                  <a:srgbClr val="1B866F"/>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87" name="Text Placeholder 7">
            <a:extLst>
              <a:ext uri="{FF2B5EF4-FFF2-40B4-BE49-F238E27FC236}">
                <a16:creationId xmlns:a16="http://schemas.microsoft.com/office/drawing/2014/main" xmlns="" id="{085539ED-B933-484F-8ECB-700829A52CAB}"/>
              </a:ext>
            </a:extLst>
          </p:cNvPr>
          <p:cNvSpPr>
            <a:spLocks noGrp="1"/>
          </p:cNvSpPr>
          <p:nvPr>
            <p:ph type="body" sz="quarter" idx="39" hasCustomPrompt="1"/>
          </p:nvPr>
        </p:nvSpPr>
        <p:spPr>
          <a:xfrm>
            <a:off x="6080155" y="2208327"/>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73" name="Text Placeholder 42">
            <a:extLst>
              <a:ext uri="{FF2B5EF4-FFF2-40B4-BE49-F238E27FC236}">
                <a16:creationId xmlns:a16="http://schemas.microsoft.com/office/drawing/2014/main" xmlns="" id="{F3728A77-BAED-49CA-87A0-DFCB220B3A28}"/>
              </a:ext>
            </a:extLst>
          </p:cNvPr>
          <p:cNvSpPr>
            <a:spLocks noGrp="1"/>
          </p:cNvSpPr>
          <p:nvPr>
            <p:ph type="body" sz="quarter" idx="28" hasCustomPrompt="1"/>
          </p:nvPr>
        </p:nvSpPr>
        <p:spPr>
          <a:xfrm>
            <a:off x="8028816" y="1917406"/>
            <a:ext cx="783000" cy="1044000"/>
          </a:xfrm>
          <a:prstGeom prst="ellipse">
            <a:avLst/>
          </a:prstGeom>
          <a:solidFill>
            <a:schemeClr val="tx1"/>
          </a:solidFill>
          <a:ln w="72390">
            <a:solidFill>
              <a:schemeClr val="bg1"/>
            </a:solidFill>
          </a:ln>
        </p:spPr>
        <p:txBody>
          <a:bodyPr lIns="0" tIns="0" rIns="0" bIns="0" anchor="ctr" anchorCtr="0">
            <a:normAutofit/>
          </a:bodyPr>
          <a:lstStyle>
            <a:lvl1pPr marL="0" indent="0" algn="ctr">
              <a:buNone/>
              <a:defRPr lang="ru-RU" sz="1650" kern="1200" dirty="0">
                <a:solidFill>
                  <a:schemeClr val="bg1"/>
                </a:solidFill>
                <a:latin typeface="+mj-lt"/>
                <a:ea typeface="+mn-ea"/>
                <a:cs typeface="+mn-cs"/>
              </a:defRPr>
            </a:lvl1pPr>
          </a:lstStyle>
          <a:p>
            <a:pPr lvl="0"/>
            <a:r>
              <a:rPr lang="en-US" dirty="0"/>
              <a:t>20XX</a:t>
            </a:r>
            <a:endParaRPr lang="ru-RU" dirty="0"/>
          </a:p>
        </p:txBody>
      </p:sp>
      <p:sp>
        <p:nvSpPr>
          <p:cNvPr id="57" name="Text Placeholder 42">
            <a:extLst>
              <a:ext uri="{FF2B5EF4-FFF2-40B4-BE49-F238E27FC236}">
                <a16:creationId xmlns:a16="http://schemas.microsoft.com/office/drawing/2014/main" xmlns="" id="{D7526F27-FC58-40E7-A76A-47A27D23255B}"/>
              </a:ext>
            </a:extLst>
          </p:cNvPr>
          <p:cNvSpPr>
            <a:spLocks noGrp="1"/>
          </p:cNvSpPr>
          <p:nvPr>
            <p:ph type="body" sz="quarter" idx="20" hasCustomPrompt="1"/>
          </p:nvPr>
        </p:nvSpPr>
        <p:spPr>
          <a:xfrm>
            <a:off x="6335604" y="2914158"/>
            <a:ext cx="783000" cy="1044000"/>
          </a:xfrm>
          <a:prstGeom prst="ellipse">
            <a:avLst/>
          </a:prstGeom>
          <a:solidFill>
            <a:schemeClr val="bg1"/>
          </a:solidFill>
          <a:ln w="72390">
            <a:solidFill>
              <a:schemeClr val="bg2"/>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Q1</a:t>
            </a:r>
            <a:endParaRPr lang="ru-RU" dirty="0"/>
          </a:p>
        </p:txBody>
      </p:sp>
      <p:sp>
        <p:nvSpPr>
          <p:cNvPr id="94" name="Text Placeholder 7">
            <a:extLst>
              <a:ext uri="{FF2B5EF4-FFF2-40B4-BE49-F238E27FC236}">
                <a16:creationId xmlns:a16="http://schemas.microsoft.com/office/drawing/2014/main" xmlns="" id="{0D030018-A573-45D1-B6EF-210F3CF92D5F}"/>
              </a:ext>
            </a:extLst>
          </p:cNvPr>
          <p:cNvSpPr>
            <a:spLocks noGrp="1"/>
          </p:cNvSpPr>
          <p:nvPr>
            <p:ph type="body" sz="quarter" idx="46" hasCustomPrompt="1"/>
          </p:nvPr>
        </p:nvSpPr>
        <p:spPr>
          <a:xfrm>
            <a:off x="6078879" y="4073394"/>
            <a:ext cx="1294597" cy="204276"/>
          </a:xfrm>
        </p:spPr>
        <p:txBody>
          <a:bodyPr lIns="0" tIns="0" rIns="0" bIns="0">
            <a:normAutofit/>
          </a:bodyPr>
          <a:lstStyle>
            <a:lvl1pPr marL="0" indent="0" algn="ctr">
              <a:buNone/>
              <a:defRPr sz="1125" b="0" i="0">
                <a:solidFill>
                  <a:srgbClr val="0C6D82"/>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95" name="Text Placeholder 7">
            <a:extLst>
              <a:ext uri="{FF2B5EF4-FFF2-40B4-BE49-F238E27FC236}">
                <a16:creationId xmlns:a16="http://schemas.microsoft.com/office/drawing/2014/main" xmlns="" id="{91FC8372-90CA-42B7-A237-0BC81F2687CB}"/>
              </a:ext>
            </a:extLst>
          </p:cNvPr>
          <p:cNvSpPr>
            <a:spLocks noGrp="1"/>
          </p:cNvSpPr>
          <p:nvPr>
            <p:ph type="body" sz="quarter" idx="47" hasCustomPrompt="1"/>
          </p:nvPr>
        </p:nvSpPr>
        <p:spPr>
          <a:xfrm>
            <a:off x="6078878" y="4255847"/>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58" name="Text Placeholder 42">
            <a:extLst>
              <a:ext uri="{FF2B5EF4-FFF2-40B4-BE49-F238E27FC236}">
                <a16:creationId xmlns:a16="http://schemas.microsoft.com/office/drawing/2014/main" xmlns="" id="{242D0BB2-4F17-4A8D-87A7-FADA2CAEC6F5}"/>
              </a:ext>
            </a:extLst>
          </p:cNvPr>
          <p:cNvSpPr>
            <a:spLocks noGrp="1"/>
          </p:cNvSpPr>
          <p:nvPr>
            <p:ph type="body" sz="quarter" idx="21" hasCustomPrompt="1"/>
          </p:nvPr>
        </p:nvSpPr>
        <p:spPr>
          <a:xfrm>
            <a:off x="5327478" y="2914158"/>
            <a:ext cx="783000" cy="1044000"/>
          </a:xfrm>
          <a:prstGeom prst="ellipse">
            <a:avLst/>
          </a:prstGeom>
          <a:solidFill>
            <a:schemeClr val="bg1"/>
          </a:solidFill>
          <a:ln w="72390">
            <a:solidFill>
              <a:schemeClr val="bg2">
                <a:lumMod val="75000"/>
              </a:schemeClr>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2</a:t>
            </a:r>
          </a:p>
        </p:txBody>
      </p:sp>
      <p:sp>
        <p:nvSpPr>
          <p:cNvPr id="90" name="Text Placeholder 7">
            <a:extLst>
              <a:ext uri="{FF2B5EF4-FFF2-40B4-BE49-F238E27FC236}">
                <a16:creationId xmlns:a16="http://schemas.microsoft.com/office/drawing/2014/main" xmlns="" id="{7F7CC596-D7AD-4DCE-B864-BB1A6A7C8B15}"/>
              </a:ext>
            </a:extLst>
          </p:cNvPr>
          <p:cNvSpPr>
            <a:spLocks noGrp="1"/>
          </p:cNvSpPr>
          <p:nvPr>
            <p:ph type="body" sz="quarter" idx="42" hasCustomPrompt="1"/>
          </p:nvPr>
        </p:nvSpPr>
        <p:spPr>
          <a:xfrm>
            <a:off x="5066544" y="2505648"/>
            <a:ext cx="1294597" cy="204276"/>
          </a:xfrm>
        </p:spPr>
        <p:txBody>
          <a:bodyPr lIns="0" tIns="0" rIns="0" bIns="0">
            <a:normAutofit/>
          </a:bodyPr>
          <a:lstStyle>
            <a:lvl1pPr marL="0" indent="0" algn="ctr">
              <a:buNone/>
              <a:defRPr sz="1125" b="0" i="0">
                <a:solidFill>
                  <a:srgbClr val="403474"/>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91" name="Text Placeholder 7">
            <a:extLst>
              <a:ext uri="{FF2B5EF4-FFF2-40B4-BE49-F238E27FC236}">
                <a16:creationId xmlns:a16="http://schemas.microsoft.com/office/drawing/2014/main" xmlns="" id="{28E66912-ACE9-4007-9A2B-050DC9408A24}"/>
              </a:ext>
            </a:extLst>
          </p:cNvPr>
          <p:cNvSpPr>
            <a:spLocks noGrp="1"/>
          </p:cNvSpPr>
          <p:nvPr>
            <p:ph type="body" sz="quarter" idx="43" hasCustomPrompt="1"/>
          </p:nvPr>
        </p:nvSpPr>
        <p:spPr>
          <a:xfrm>
            <a:off x="5066543" y="2688101"/>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59" name="Text Placeholder 42">
            <a:extLst>
              <a:ext uri="{FF2B5EF4-FFF2-40B4-BE49-F238E27FC236}">
                <a16:creationId xmlns:a16="http://schemas.microsoft.com/office/drawing/2014/main" xmlns="" id="{CC1EC2BE-5D73-4D49-B2F2-4DA2785D6EAD}"/>
              </a:ext>
            </a:extLst>
          </p:cNvPr>
          <p:cNvSpPr>
            <a:spLocks noGrp="1"/>
          </p:cNvSpPr>
          <p:nvPr>
            <p:ph type="body" sz="quarter" idx="22" hasCustomPrompt="1"/>
          </p:nvPr>
        </p:nvSpPr>
        <p:spPr>
          <a:xfrm>
            <a:off x="4319352" y="2914158"/>
            <a:ext cx="783000" cy="1044000"/>
          </a:xfrm>
          <a:prstGeom prst="ellipse">
            <a:avLst/>
          </a:prstGeom>
          <a:solidFill>
            <a:schemeClr val="bg1"/>
          </a:solidFill>
          <a:ln w="72390">
            <a:solidFill>
              <a:schemeClr val="accent1">
                <a:lumMod val="75000"/>
              </a:schemeClr>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3</a:t>
            </a:r>
          </a:p>
        </p:txBody>
      </p:sp>
      <p:sp>
        <p:nvSpPr>
          <p:cNvPr id="92" name="Text Placeholder 7">
            <a:extLst>
              <a:ext uri="{FF2B5EF4-FFF2-40B4-BE49-F238E27FC236}">
                <a16:creationId xmlns:a16="http://schemas.microsoft.com/office/drawing/2014/main" xmlns="" id="{441FE3C4-7737-4EB6-9280-FAD8852FB4B8}"/>
              </a:ext>
            </a:extLst>
          </p:cNvPr>
          <p:cNvSpPr>
            <a:spLocks noGrp="1"/>
          </p:cNvSpPr>
          <p:nvPr>
            <p:ph type="body" sz="quarter" idx="44" hasCustomPrompt="1"/>
          </p:nvPr>
        </p:nvSpPr>
        <p:spPr>
          <a:xfrm>
            <a:off x="4065735" y="4073394"/>
            <a:ext cx="1294597" cy="204276"/>
          </a:xfrm>
        </p:spPr>
        <p:txBody>
          <a:bodyPr lIns="0" tIns="0" rIns="0" bIns="0">
            <a:normAutofit/>
          </a:bodyPr>
          <a:lstStyle>
            <a:lvl1pPr marL="0" indent="0" algn="ctr">
              <a:buNone/>
              <a:defRPr sz="1125" b="0" i="0">
                <a:solidFill>
                  <a:srgbClr val="571B6D"/>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93" name="Text Placeholder 7">
            <a:extLst>
              <a:ext uri="{FF2B5EF4-FFF2-40B4-BE49-F238E27FC236}">
                <a16:creationId xmlns:a16="http://schemas.microsoft.com/office/drawing/2014/main" xmlns="" id="{70EF49EC-F8D8-463F-B786-F2C04C33AEE7}"/>
              </a:ext>
            </a:extLst>
          </p:cNvPr>
          <p:cNvSpPr>
            <a:spLocks noGrp="1"/>
          </p:cNvSpPr>
          <p:nvPr>
            <p:ph type="body" sz="quarter" idx="45" hasCustomPrompt="1"/>
          </p:nvPr>
        </p:nvSpPr>
        <p:spPr>
          <a:xfrm>
            <a:off x="4065734" y="4255847"/>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56" name="Text Placeholder 42">
            <a:extLst>
              <a:ext uri="{FF2B5EF4-FFF2-40B4-BE49-F238E27FC236}">
                <a16:creationId xmlns:a16="http://schemas.microsoft.com/office/drawing/2014/main" xmlns="" id="{997AC0B1-99FC-455E-A896-3C370BB38C53}"/>
              </a:ext>
            </a:extLst>
          </p:cNvPr>
          <p:cNvSpPr>
            <a:spLocks noGrp="1"/>
          </p:cNvSpPr>
          <p:nvPr>
            <p:ph type="body" sz="quarter" idx="19" hasCustomPrompt="1"/>
          </p:nvPr>
        </p:nvSpPr>
        <p:spPr>
          <a:xfrm>
            <a:off x="3311226" y="2914158"/>
            <a:ext cx="783000" cy="1044000"/>
          </a:xfrm>
          <a:prstGeom prst="ellipse">
            <a:avLst/>
          </a:prstGeom>
          <a:solidFill>
            <a:schemeClr val="bg1"/>
          </a:solidFill>
          <a:ln w="72390">
            <a:solidFill>
              <a:schemeClr val="tx2"/>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4</a:t>
            </a:r>
          </a:p>
        </p:txBody>
      </p:sp>
      <p:sp>
        <p:nvSpPr>
          <p:cNvPr id="88" name="Text Placeholder 7">
            <a:extLst>
              <a:ext uri="{FF2B5EF4-FFF2-40B4-BE49-F238E27FC236}">
                <a16:creationId xmlns:a16="http://schemas.microsoft.com/office/drawing/2014/main" xmlns="" id="{D66EAED5-741C-44D6-840F-C90C1AF74A23}"/>
              </a:ext>
            </a:extLst>
          </p:cNvPr>
          <p:cNvSpPr>
            <a:spLocks noGrp="1"/>
          </p:cNvSpPr>
          <p:nvPr>
            <p:ph type="body" sz="quarter" idx="40" hasCustomPrompt="1"/>
          </p:nvPr>
        </p:nvSpPr>
        <p:spPr>
          <a:xfrm>
            <a:off x="3053400" y="2505648"/>
            <a:ext cx="1294597" cy="204276"/>
          </a:xfrm>
        </p:spPr>
        <p:txBody>
          <a:bodyPr lIns="0" tIns="0" rIns="0" bIns="0">
            <a:normAutofit/>
          </a:bodyPr>
          <a:lstStyle>
            <a:lvl1pPr marL="0" indent="0" algn="ctr">
              <a:buNone/>
              <a:defRPr sz="1125" b="0" i="0">
                <a:solidFill>
                  <a:srgbClr val="6F0066"/>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89" name="Text Placeholder 7">
            <a:extLst>
              <a:ext uri="{FF2B5EF4-FFF2-40B4-BE49-F238E27FC236}">
                <a16:creationId xmlns:a16="http://schemas.microsoft.com/office/drawing/2014/main" xmlns="" id="{7887B0FE-2AB8-455F-8EC7-C8F31FEA27CC}"/>
              </a:ext>
            </a:extLst>
          </p:cNvPr>
          <p:cNvSpPr>
            <a:spLocks noGrp="1"/>
          </p:cNvSpPr>
          <p:nvPr>
            <p:ph type="body" sz="quarter" idx="41" hasCustomPrompt="1"/>
          </p:nvPr>
        </p:nvSpPr>
        <p:spPr>
          <a:xfrm>
            <a:off x="3053399" y="2688101"/>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75" name="Text Placeholder 42">
            <a:extLst>
              <a:ext uri="{FF2B5EF4-FFF2-40B4-BE49-F238E27FC236}">
                <a16:creationId xmlns:a16="http://schemas.microsoft.com/office/drawing/2014/main" xmlns="" id="{6F1AC56E-6618-4728-A6EA-8B021EB6BCFB}"/>
              </a:ext>
            </a:extLst>
          </p:cNvPr>
          <p:cNvSpPr>
            <a:spLocks noGrp="1"/>
          </p:cNvSpPr>
          <p:nvPr>
            <p:ph type="body" sz="quarter" idx="29" hasCustomPrompt="1"/>
          </p:nvPr>
        </p:nvSpPr>
        <p:spPr>
          <a:xfrm>
            <a:off x="1641069" y="3979528"/>
            <a:ext cx="783000" cy="1044000"/>
          </a:xfrm>
          <a:prstGeom prst="ellipse">
            <a:avLst/>
          </a:prstGeom>
          <a:solidFill>
            <a:schemeClr val="tx2"/>
          </a:solidFill>
          <a:ln w="72390">
            <a:solidFill>
              <a:schemeClr val="bg1"/>
            </a:solidFill>
          </a:ln>
        </p:spPr>
        <p:txBody>
          <a:bodyPr lIns="0" tIns="0" rIns="0" bIns="0" anchor="ctr" anchorCtr="0">
            <a:normAutofit/>
          </a:bodyPr>
          <a:lstStyle>
            <a:lvl1pPr marL="0" indent="0" algn="ctr">
              <a:buNone/>
              <a:defRPr lang="ru-RU" sz="1650" kern="1200" dirty="0">
                <a:solidFill>
                  <a:schemeClr val="bg1"/>
                </a:solidFill>
                <a:latin typeface="+mj-lt"/>
                <a:ea typeface="+mn-ea"/>
                <a:cs typeface="+mn-cs"/>
              </a:defRPr>
            </a:lvl1pPr>
          </a:lstStyle>
          <a:p>
            <a:pPr lvl="0"/>
            <a:r>
              <a:rPr lang="en-US" dirty="0"/>
              <a:t>20XX</a:t>
            </a:r>
            <a:endParaRPr lang="ru-RU" dirty="0"/>
          </a:p>
        </p:txBody>
      </p:sp>
      <p:sp>
        <p:nvSpPr>
          <p:cNvPr id="60" name="Text Placeholder 42">
            <a:extLst>
              <a:ext uri="{FF2B5EF4-FFF2-40B4-BE49-F238E27FC236}">
                <a16:creationId xmlns:a16="http://schemas.microsoft.com/office/drawing/2014/main" xmlns="" id="{DB4C9C65-90B1-4A40-BB7B-DE799076D1B1}"/>
              </a:ext>
            </a:extLst>
          </p:cNvPr>
          <p:cNvSpPr>
            <a:spLocks noGrp="1"/>
          </p:cNvSpPr>
          <p:nvPr>
            <p:ph type="body" sz="quarter" idx="23" hasCustomPrompt="1"/>
          </p:nvPr>
        </p:nvSpPr>
        <p:spPr>
          <a:xfrm>
            <a:off x="3311226" y="4970360"/>
            <a:ext cx="783000" cy="1044000"/>
          </a:xfrm>
          <a:prstGeom prst="ellipse">
            <a:avLst/>
          </a:prstGeom>
          <a:solidFill>
            <a:schemeClr val="bg1"/>
          </a:solidFill>
          <a:ln w="72390">
            <a:solidFill>
              <a:schemeClr val="tx2"/>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Q1</a:t>
            </a:r>
            <a:endParaRPr lang="ru-RU" dirty="0"/>
          </a:p>
        </p:txBody>
      </p:sp>
      <p:sp>
        <p:nvSpPr>
          <p:cNvPr id="96" name="Text Placeholder 7">
            <a:extLst>
              <a:ext uri="{FF2B5EF4-FFF2-40B4-BE49-F238E27FC236}">
                <a16:creationId xmlns:a16="http://schemas.microsoft.com/office/drawing/2014/main" xmlns="" id="{E9ED50CB-058A-4C6B-A8E2-0536EC0E40DA}"/>
              </a:ext>
            </a:extLst>
          </p:cNvPr>
          <p:cNvSpPr>
            <a:spLocks noGrp="1"/>
          </p:cNvSpPr>
          <p:nvPr>
            <p:ph type="body" sz="quarter" idx="48" hasCustomPrompt="1"/>
          </p:nvPr>
        </p:nvSpPr>
        <p:spPr>
          <a:xfrm>
            <a:off x="3056744" y="4567759"/>
            <a:ext cx="1294597" cy="204276"/>
          </a:xfrm>
        </p:spPr>
        <p:txBody>
          <a:bodyPr lIns="0" tIns="0" rIns="0" bIns="0">
            <a:normAutofit/>
          </a:bodyPr>
          <a:lstStyle>
            <a:lvl1pPr marL="0" indent="0" algn="ctr">
              <a:buNone/>
              <a:defRPr sz="1125" b="0" i="0">
                <a:solidFill>
                  <a:schemeClr val="tx2"/>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97" name="Text Placeholder 7">
            <a:extLst>
              <a:ext uri="{FF2B5EF4-FFF2-40B4-BE49-F238E27FC236}">
                <a16:creationId xmlns:a16="http://schemas.microsoft.com/office/drawing/2014/main" xmlns="" id="{04D14365-5F59-4F4F-B237-26A11A2DDDD1}"/>
              </a:ext>
            </a:extLst>
          </p:cNvPr>
          <p:cNvSpPr>
            <a:spLocks noGrp="1"/>
          </p:cNvSpPr>
          <p:nvPr>
            <p:ph type="body" sz="quarter" idx="49" hasCustomPrompt="1"/>
          </p:nvPr>
        </p:nvSpPr>
        <p:spPr>
          <a:xfrm>
            <a:off x="3056743" y="4750212"/>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63" name="Text Placeholder 42">
            <a:extLst>
              <a:ext uri="{FF2B5EF4-FFF2-40B4-BE49-F238E27FC236}">
                <a16:creationId xmlns:a16="http://schemas.microsoft.com/office/drawing/2014/main" xmlns="" id="{CFA7DBCF-F797-4B29-8C96-7AC1602BBC81}"/>
              </a:ext>
            </a:extLst>
          </p:cNvPr>
          <p:cNvSpPr>
            <a:spLocks noGrp="1"/>
          </p:cNvSpPr>
          <p:nvPr>
            <p:ph type="body" sz="quarter" idx="26" hasCustomPrompt="1"/>
          </p:nvPr>
        </p:nvSpPr>
        <p:spPr>
          <a:xfrm>
            <a:off x="4319352" y="4970360"/>
            <a:ext cx="783000" cy="1044000"/>
          </a:xfrm>
          <a:prstGeom prst="ellipse">
            <a:avLst/>
          </a:prstGeom>
          <a:solidFill>
            <a:schemeClr val="bg1"/>
          </a:solidFill>
          <a:ln w="72390">
            <a:solidFill>
              <a:schemeClr val="accent3"/>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2</a:t>
            </a:r>
          </a:p>
        </p:txBody>
      </p:sp>
      <p:sp>
        <p:nvSpPr>
          <p:cNvPr id="100" name="Text Placeholder 7">
            <a:extLst>
              <a:ext uri="{FF2B5EF4-FFF2-40B4-BE49-F238E27FC236}">
                <a16:creationId xmlns:a16="http://schemas.microsoft.com/office/drawing/2014/main" xmlns="" id="{07524528-CBB1-40C1-A6F2-855A4D99478D}"/>
              </a:ext>
            </a:extLst>
          </p:cNvPr>
          <p:cNvSpPr>
            <a:spLocks noGrp="1"/>
          </p:cNvSpPr>
          <p:nvPr>
            <p:ph type="body" sz="quarter" idx="52" hasCustomPrompt="1"/>
          </p:nvPr>
        </p:nvSpPr>
        <p:spPr>
          <a:xfrm>
            <a:off x="4067599" y="6121335"/>
            <a:ext cx="1294597" cy="204276"/>
          </a:xfrm>
        </p:spPr>
        <p:txBody>
          <a:bodyPr lIns="0" tIns="0" rIns="0" bIns="0">
            <a:normAutofit/>
          </a:bodyPr>
          <a:lstStyle>
            <a:lvl1pPr marL="0" indent="0" algn="ctr">
              <a:buNone/>
              <a:defRPr sz="1125" b="0" i="0">
                <a:solidFill>
                  <a:schemeClr val="accent3"/>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101" name="Text Placeholder 7">
            <a:extLst>
              <a:ext uri="{FF2B5EF4-FFF2-40B4-BE49-F238E27FC236}">
                <a16:creationId xmlns:a16="http://schemas.microsoft.com/office/drawing/2014/main" xmlns="" id="{41F799BD-659E-472B-98A7-7C06C2F7458C}"/>
              </a:ext>
            </a:extLst>
          </p:cNvPr>
          <p:cNvSpPr>
            <a:spLocks noGrp="1"/>
          </p:cNvSpPr>
          <p:nvPr>
            <p:ph type="body" sz="quarter" idx="53" hasCustomPrompt="1"/>
          </p:nvPr>
        </p:nvSpPr>
        <p:spPr>
          <a:xfrm>
            <a:off x="4067599" y="6303788"/>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62" name="Text Placeholder 42">
            <a:extLst>
              <a:ext uri="{FF2B5EF4-FFF2-40B4-BE49-F238E27FC236}">
                <a16:creationId xmlns:a16="http://schemas.microsoft.com/office/drawing/2014/main" xmlns="" id="{113ADCA9-C0A6-4FAB-A09E-4DECBD41D738}"/>
              </a:ext>
            </a:extLst>
          </p:cNvPr>
          <p:cNvSpPr>
            <a:spLocks noGrp="1"/>
          </p:cNvSpPr>
          <p:nvPr>
            <p:ph type="body" sz="quarter" idx="25" hasCustomPrompt="1"/>
          </p:nvPr>
        </p:nvSpPr>
        <p:spPr>
          <a:xfrm>
            <a:off x="5327478" y="4970360"/>
            <a:ext cx="783000" cy="1044000"/>
          </a:xfrm>
          <a:prstGeom prst="ellipse">
            <a:avLst/>
          </a:prstGeom>
          <a:solidFill>
            <a:schemeClr val="bg1"/>
          </a:solidFill>
          <a:ln w="72390">
            <a:solidFill>
              <a:schemeClr val="accent4"/>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3</a:t>
            </a:r>
          </a:p>
        </p:txBody>
      </p:sp>
      <p:sp>
        <p:nvSpPr>
          <p:cNvPr id="98" name="Text Placeholder 7">
            <a:extLst>
              <a:ext uri="{FF2B5EF4-FFF2-40B4-BE49-F238E27FC236}">
                <a16:creationId xmlns:a16="http://schemas.microsoft.com/office/drawing/2014/main" xmlns="" id="{3EC66011-3B65-49CC-8886-E2CCFBFFABD7}"/>
              </a:ext>
            </a:extLst>
          </p:cNvPr>
          <p:cNvSpPr>
            <a:spLocks noGrp="1"/>
          </p:cNvSpPr>
          <p:nvPr>
            <p:ph type="body" sz="quarter" idx="50" hasCustomPrompt="1"/>
          </p:nvPr>
        </p:nvSpPr>
        <p:spPr>
          <a:xfrm>
            <a:off x="5069888" y="4567759"/>
            <a:ext cx="1294597" cy="204276"/>
          </a:xfrm>
        </p:spPr>
        <p:txBody>
          <a:bodyPr lIns="0" tIns="0" rIns="0" bIns="0">
            <a:normAutofit/>
          </a:bodyPr>
          <a:lstStyle>
            <a:lvl1pPr marL="0" indent="0" algn="ctr">
              <a:buNone/>
              <a:defRPr sz="1125" b="0" i="0">
                <a:solidFill>
                  <a:srgbClr val="E8611D"/>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99" name="Text Placeholder 7">
            <a:extLst>
              <a:ext uri="{FF2B5EF4-FFF2-40B4-BE49-F238E27FC236}">
                <a16:creationId xmlns:a16="http://schemas.microsoft.com/office/drawing/2014/main" xmlns="" id="{3B2B5959-E5CC-42A7-B797-463098BE6290}"/>
              </a:ext>
            </a:extLst>
          </p:cNvPr>
          <p:cNvSpPr>
            <a:spLocks noGrp="1"/>
          </p:cNvSpPr>
          <p:nvPr>
            <p:ph type="body" sz="quarter" idx="51" hasCustomPrompt="1"/>
          </p:nvPr>
        </p:nvSpPr>
        <p:spPr>
          <a:xfrm>
            <a:off x="5069887" y="4750212"/>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61" name="Text Placeholder 42">
            <a:extLst>
              <a:ext uri="{FF2B5EF4-FFF2-40B4-BE49-F238E27FC236}">
                <a16:creationId xmlns:a16="http://schemas.microsoft.com/office/drawing/2014/main" xmlns="" id="{91E8A179-36A3-4D0A-96E7-689F93F9B8F2}"/>
              </a:ext>
            </a:extLst>
          </p:cNvPr>
          <p:cNvSpPr>
            <a:spLocks noGrp="1"/>
          </p:cNvSpPr>
          <p:nvPr>
            <p:ph type="body" sz="quarter" idx="24" hasCustomPrompt="1"/>
          </p:nvPr>
        </p:nvSpPr>
        <p:spPr>
          <a:xfrm>
            <a:off x="6335604" y="4970360"/>
            <a:ext cx="783000" cy="1044000"/>
          </a:xfrm>
          <a:prstGeom prst="ellipse">
            <a:avLst/>
          </a:prstGeom>
          <a:solidFill>
            <a:schemeClr val="bg1"/>
          </a:solidFill>
          <a:ln w="72390">
            <a:solidFill>
              <a:schemeClr val="accent5"/>
            </a:solidFill>
          </a:ln>
        </p:spPr>
        <p:txBody>
          <a:bodyPr lIns="0" tIns="0" rIns="0" bIns="0" anchor="ctr" anchorCtr="0">
            <a:normAutofit/>
          </a:bodyPr>
          <a:lstStyle>
            <a:lvl1pPr marL="0" indent="0" algn="ctr">
              <a:buNone/>
              <a:defRPr sz="2250">
                <a:solidFill>
                  <a:srgbClr val="454D55"/>
                </a:solidFill>
                <a:latin typeface="+mj-lt"/>
              </a:defRPr>
            </a:lvl1pPr>
          </a:lstStyle>
          <a:p>
            <a:pPr lvl="0"/>
            <a:r>
              <a:rPr lang="en-US" dirty="0"/>
              <a:t>Q</a:t>
            </a:r>
            <a:r>
              <a:rPr lang="ru-RU" dirty="0"/>
              <a:t>4</a:t>
            </a:r>
          </a:p>
        </p:txBody>
      </p:sp>
      <p:sp>
        <p:nvSpPr>
          <p:cNvPr id="102" name="Text Placeholder 7">
            <a:extLst>
              <a:ext uri="{FF2B5EF4-FFF2-40B4-BE49-F238E27FC236}">
                <a16:creationId xmlns:a16="http://schemas.microsoft.com/office/drawing/2014/main" xmlns="" id="{9FDC66A0-D1C5-4C83-BBEE-D079881FADA3}"/>
              </a:ext>
            </a:extLst>
          </p:cNvPr>
          <p:cNvSpPr>
            <a:spLocks noGrp="1"/>
          </p:cNvSpPr>
          <p:nvPr>
            <p:ph type="body" sz="quarter" idx="54" hasCustomPrompt="1"/>
          </p:nvPr>
        </p:nvSpPr>
        <p:spPr>
          <a:xfrm>
            <a:off x="6080743" y="6121335"/>
            <a:ext cx="1294597" cy="204276"/>
          </a:xfrm>
        </p:spPr>
        <p:txBody>
          <a:bodyPr lIns="0" tIns="0" rIns="0" bIns="0">
            <a:normAutofit/>
          </a:bodyPr>
          <a:lstStyle>
            <a:lvl1pPr marL="0" indent="0" algn="ctr">
              <a:buNone/>
              <a:defRPr sz="1125" b="0" i="0">
                <a:solidFill>
                  <a:schemeClr val="accent5"/>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TITLE</a:t>
            </a:r>
            <a:endParaRPr lang="ru-RU" dirty="0"/>
          </a:p>
        </p:txBody>
      </p:sp>
      <p:sp>
        <p:nvSpPr>
          <p:cNvPr id="103" name="Text Placeholder 7">
            <a:extLst>
              <a:ext uri="{FF2B5EF4-FFF2-40B4-BE49-F238E27FC236}">
                <a16:creationId xmlns:a16="http://schemas.microsoft.com/office/drawing/2014/main" xmlns="" id="{E4E5E736-BFFC-4245-916F-586110128844}"/>
              </a:ext>
            </a:extLst>
          </p:cNvPr>
          <p:cNvSpPr>
            <a:spLocks noGrp="1"/>
          </p:cNvSpPr>
          <p:nvPr>
            <p:ph type="body" sz="quarter" idx="55" hasCustomPrompt="1"/>
          </p:nvPr>
        </p:nvSpPr>
        <p:spPr>
          <a:xfrm>
            <a:off x="6080743" y="6303788"/>
            <a:ext cx="1294597" cy="176047"/>
          </a:xfrm>
        </p:spPr>
        <p:txBody>
          <a:bodyPr lIns="0" tIns="0" rIns="0" bIns="0">
            <a:normAutofit/>
          </a:bodyPr>
          <a:lstStyle>
            <a:lvl1pPr marL="0" indent="0" algn="ctr">
              <a:buNone/>
              <a:defRPr sz="750" b="0" i="1">
                <a:solidFill>
                  <a:srgbClr val="454D55"/>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Milestone description</a:t>
            </a:r>
            <a:endParaRPr lang="ru-RU" dirty="0"/>
          </a:p>
        </p:txBody>
      </p:sp>
      <p:sp>
        <p:nvSpPr>
          <p:cNvPr id="110" name="Text Placeholder 42">
            <a:extLst>
              <a:ext uri="{FF2B5EF4-FFF2-40B4-BE49-F238E27FC236}">
                <a16:creationId xmlns:a16="http://schemas.microsoft.com/office/drawing/2014/main" xmlns="" id="{74922A2C-30D3-4ED0-8443-C57494EB4287}"/>
              </a:ext>
            </a:extLst>
          </p:cNvPr>
          <p:cNvSpPr>
            <a:spLocks noGrp="1"/>
          </p:cNvSpPr>
          <p:nvPr>
            <p:ph type="body" sz="quarter" idx="58" hasCustomPrompt="1"/>
          </p:nvPr>
        </p:nvSpPr>
        <p:spPr>
          <a:xfrm>
            <a:off x="7720074" y="4973439"/>
            <a:ext cx="783000" cy="1044000"/>
          </a:xfrm>
          <a:prstGeom prst="ellipse">
            <a:avLst/>
          </a:prstGeom>
          <a:solidFill>
            <a:schemeClr val="accent5"/>
          </a:solidFill>
          <a:ln w="72390">
            <a:solidFill>
              <a:schemeClr val="bg1"/>
            </a:solidFill>
          </a:ln>
        </p:spPr>
        <p:txBody>
          <a:bodyPr lIns="0" tIns="0" rIns="0" bIns="0" anchor="ctr" anchorCtr="0">
            <a:normAutofit/>
          </a:bodyPr>
          <a:lstStyle>
            <a:lvl1pPr marL="0" indent="0" algn="ctr">
              <a:buNone/>
              <a:defRPr lang="ru-RU" sz="1650" kern="1200" dirty="0">
                <a:solidFill>
                  <a:srgbClr val="454D55"/>
                </a:solidFill>
                <a:latin typeface="+mj-lt"/>
                <a:ea typeface="+mn-ea"/>
                <a:cs typeface="+mn-cs"/>
              </a:defRPr>
            </a:lvl1pPr>
          </a:lstStyle>
          <a:p>
            <a:pPr lvl="0"/>
            <a:r>
              <a:rPr lang="en-US" dirty="0"/>
              <a:t>20XX</a:t>
            </a:r>
            <a:endParaRPr lang="ru-RU" dirty="0"/>
          </a:p>
        </p:txBody>
      </p:sp>
      <p:sp>
        <p:nvSpPr>
          <p:cNvPr id="5" name="Footer Placeholder 4">
            <a:extLst>
              <a:ext uri="{FF2B5EF4-FFF2-40B4-BE49-F238E27FC236}">
                <a16:creationId xmlns:a16="http://schemas.microsoft.com/office/drawing/2014/main" xmlns="" id="{4953E081-530B-464A-B47C-C858A60EB2EA}"/>
              </a:ext>
            </a:extLst>
          </p:cNvPr>
          <p:cNvSpPr>
            <a:spLocks noGrp="1"/>
          </p:cNvSpPr>
          <p:nvPr>
            <p:ph type="ftr" sz="quarter" idx="11"/>
          </p:nvPr>
        </p:nvSpPr>
        <p:spPr/>
        <p:txBody>
          <a:bodyPr/>
          <a:lstStyle/>
          <a:p>
            <a:r>
              <a:rPr lang="en-US" dirty="0"/>
              <a:t>ADD A FOOTER</a:t>
            </a:r>
            <a:endParaRPr lang="ru-RU" dirty="0"/>
          </a:p>
        </p:txBody>
      </p:sp>
      <p:sp>
        <p:nvSpPr>
          <p:cNvPr id="4" name="Date Placeholder 3">
            <a:extLst>
              <a:ext uri="{FF2B5EF4-FFF2-40B4-BE49-F238E27FC236}">
                <a16:creationId xmlns:a16="http://schemas.microsoft.com/office/drawing/2014/main" xmlns="" id="{7C0373A1-F9A6-4E7C-A04F-22454F3A60CF}"/>
              </a:ext>
            </a:extLst>
          </p:cNvPr>
          <p:cNvSpPr>
            <a:spLocks noGrp="1"/>
          </p:cNvSpPr>
          <p:nvPr>
            <p:ph type="dt" sz="half" idx="10"/>
          </p:nvPr>
        </p:nvSpPr>
        <p:spPr>
          <a:xfrm>
            <a:off x="6754416" y="550858"/>
            <a:ext cx="2057400" cy="176716"/>
          </a:xfrm>
          <a:prstGeom prst="rect">
            <a:avLst/>
          </a:prstGeom>
        </p:spPr>
        <p:txBody>
          <a:bodyPr/>
          <a:lstStyle/>
          <a:p>
            <a:fld id="{F0BF70C0-85C8-4782-A2DC-740B0F58DBF8}" type="datetime1">
              <a:rPr lang="ru-RU" smtClean="0"/>
              <a:t>03.01.2019</a:t>
            </a:fld>
            <a:endParaRPr lang="ru-RU"/>
          </a:p>
        </p:txBody>
      </p:sp>
      <p:sp>
        <p:nvSpPr>
          <p:cNvPr id="6" name="Slide Number Placeholder 5">
            <a:extLst>
              <a:ext uri="{FF2B5EF4-FFF2-40B4-BE49-F238E27FC236}">
                <a16:creationId xmlns:a16="http://schemas.microsoft.com/office/drawing/2014/main" xmlns="" id="{B09BF57F-FEA7-4D09-AA29-F32AA5577A04}"/>
              </a:ext>
            </a:extLst>
          </p:cNvPr>
          <p:cNvSpPr>
            <a:spLocks noGrp="1"/>
          </p:cNvSpPr>
          <p:nvPr>
            <p:ph type="sldNum" sz="quarter" idx="12"/>
          </p:nvPr>
        </p:nvSpPr>
        <p:spPr/>
        <p:txBody>
          <a:bodyPr/>
          <a:lstStyle/>
          <a:p>
            <a:fld id="{93C1428B-5ACF-4E79-A091-05E2328DA75D}" type="slidenum">
              <a:rPr lang="ru-RU" smtClean="0"/>
              <a:t>‹#›</a:t>
            </a:fld>
            <a:endParaRPr lang="ru-RU"/>
          </a:p>
        </p:txBody>
      </p:sp>
    </p:spTree>
    <p:extLst>
      <p:ext uri="{BB962C8B-B14F-4D97-AF65-F5344CB8AC3E}">
        <p14:creationId xmlns:p14="http://schemas.microsoft.com/office/powerpoint/2010/main" val="117919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7275DE-F0A6-534A-B35F-1F1E6C952571}" type="datetimeFigureOut">
              <a:rPr lang="en-US" smtClean="0"/>
              <a:t>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ABD1-1877-DE45-AEB5-969B4335A5F9}" type="slidenum">
              <a:rPr lang="en-US" smtClean="0"/>
              <a:t>‹#›</a:t>
            </a:fld>
            <a:endParaRPr lang="en-US"/>
          </a:p>
        </p:txBody>
      </p:sp>
    </p:spTree>
    <p:extLst>
      <p:ext uri="{BB962C8B-B14F-4D97-AF65-F5344CB8AC3E}">
        <p14:creationId xmlns:p14="http://schemas.microsoft.com/office/powerpoint/2010/main" val="3992906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CAC5166-4796-40D2-A50C-05DACE2C6C35}"/>
              </a:ext>
            </a:extLst>
          </p:cNvPr>
          <p:cNvSpPr>
            <a:spLocks noGrp="1"/>
          </p:cNvSpPr>
          <p:nvPr>
            <p:ph type="title"/>
          </p:nvPr>
        </p:nvSpPr>
        <p:spPr>
          <a:xfrm>
            <a:off x="628650" y="1292589"/>
            <a:ext cx="78867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xmlns="" id="{AD836682-CE55-4994-889B-5D188C3E4F73}"/>
              </a:ext>
            </a:extLst>
          </p:cNvPr>
          <p:cNvSpPr>
            <a:spLocks noGrp="1"/>
          </p:cNvSpPr>
          <p:nvPr>
            <p:ph type="body" idx="1"/>
          </p:nvPr>
        </p:nvSpPr>
        <p:spPr>
          <a:xfrm>
            <a:off x="628650" y="2753088"/>
            <a:ext cx="7886700" cy="234142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xmlns="" id="{F31F9231-8DF4-411E-8324-453AB042A01C}"/>
              </a:ext>
            </a:extLst>
          </p:cNvPr>
          <p:cNvSpPr>
            <a:spLocks noGrp="1"/>
          </p:cNvSpPr>
          <p:nvPr>
            <p:ph type="dt" sz="half" idx="2"/>
          </p:nvPr>
        </p:nvSpPr>
        <p:spPr>
          <a:xfrm>
            <a:off x="6754416" y="577752"/>
            <a:ext cx="2057400" cy="176716"/>
          </a:xfrm>
          <a:prstGeom prst="rect">
            <a:avLst/>
          </a:prstGeom>
        </p:spPr>
        <p:txBody>
          <a:bodyPr vert="horz" lIns="0" tIns="0" rIns="0" bIns="0" rtlCol="0" anchor="t" anchorCtr="0"/>
          <a:lstStyle>
            <a:lvl1pPr algn="r">
              <a:defRPr sz="675" i="1">
                <a:solidFill>
                  <a:srgbClr val="454D55"/>
                </a:solidFill>
              </a:defRPr>
            </a:lvl1pPr>
          </a:lstStyle>
          <a:p>
            <a:fld id="{8BF4B2BE-5503-4E92-A98A-CA19FA0A1E48}" type="datetime1">
              <a:rPr lang="ru-RU" smtClean="0"/>
              <a:pPr/>
              <a:t>03.01.2019</a:t>
            </a:fld>
            <a:endParaRPr lang="ru-RU"/>
          </a:p>
        </p:txBody>
      </p:sp>
      <p:sp>
        <p:nvSpPr>
          <p:cNvPr id="5" name="Footer Placeholder 4">
            <a:extLst>
              <a:ext uri="{FF2B5EF4-FFF2-40B4-BE49-F238E27FC236}">
                <a16:creationId xmlns:a16="http://schemas.microsoft.com/office/drawing/2014/main" xmlns="" id="{C30475F0-EE3A-4617-AFAB-40BF7C148786}"/>
              </a:ext>
            </a:extLst>
          </p:cNvPr>
          <p:cNvSpPr>
            <a:spLocks noGrp="1"/>
          </p:cNvSpPr>
          <p:nvPr>
            <p:ph type="ftr" sz="quarter" idx="3"/>
          </p:nvPr>
        </p:nvSpPr>
        <p:spPr>
          <a:xfrm>
            <a:off x="6754416" y="392472"/>
            <a:ext cx="2057400" cy="176715"/>
          </a:xfrm>
          <a:prstGeom prst="rect">
            <a:avLst/>
          </a:prstGeom>
        </p:spPr>
        <p:txBody>
          <a:bodyPr vert="horz" lIns="0" tIns="0" rIns="0" bIns="0" rtlCol="0" anchor="b" anchorCtr="0"/>
          <a:lstStyle>
            <a:lvl1pPr algn="r">
              <a:defRPr sz="675" i="1">
                <a:solidFill>
                  <a:srgbClr val="454D55"/>
                </a:solidFill>
              </a:defRPr>
            </a:lvl1pPr>
          </a:lstStyle>
          <a:p>
            <a:r>
              <a:rPr lang="en-US"/>
              <a:t>ADD A FOOTER</a:t>
            </a:r>
            <a:endParaRPr lang="ru-RU" dirty="0"/>
          </a:p>
        </p:txBody>
      </p:sp>
      <p:sp>
        <p:nvSpPr>
          <p:cNvPr id="6" name="Slide Number Placeholder 5">
            <a:extLst>
              <a:ext uri="{FF2B5EF4-FFF2-40B4-BE49-F238E27FC236}">
                <a16:creationId xmlns:a16="http://schemas.microsoft.com/office/drawing/2014/main" xmlns="" id="{8AA07E7D-9F5C-43AC-A03A-432F6CB44929}"/>
              </a:ext>
            </a:extLst>
          </p:cNvPr>
          <p:cNvSpPr>
            <a:spLocks noGrp="1"/>
          </p:cNvSpPr>
          <p:nvPr>
            <p:ph type="sldNum" sz="quarter" idx="4"/>
          </p:nvPr>
        </p:nvSpPr>
        <p:spPr>
          <a:xfrm>
            <a:off x="332186" y="392473"/>
            <a:ext cx="296465" cy="176715"/>
          </a:xfrm>
          <a:prstGeom prst="rect">
            <a:avLst/>
          </a:prstGeom>
        </p:spPr>
        <p:txBody>
          <a:bodyPr vert="horz" lIns="0" tIns="0" rIns="0" bIns="0" rtlCol="0" anchor="b" anchorCtr="0"/>
          <a:lstStyle>
            <a:lvl1pPr algn="l">
              <a:defRPr sz="675" i="1">
                <a:solidFill>
                  <a:srgbClr val="454D55"/>
                </a:solidFill>
              </a:defRPr>
            </a:lvl1pPr>
          </a:lstStyle>
          <a:p>
            <a:fld id="{93C1428B-5ACF-4E79-A091-05E2328DA75D}" type="slidenum">
              <a:rPr lang="ru-RU" smtClean="0"/>
              <a:pPr/>
              <a:t>‹#›</a:t>
            </a:fld>
            <a:endParaRPr lang="ru-RU"/>
          </a:p>
        </p:txBody>
      </p:sp>
    </p:spTree>
    <p:extLst>
      <p:ext uri="{BB962C8B-B14F-4D97-AF65-F5344CB8AC3E}">
        <p14:creationId xmlns:p14="http://schemas.microsoft.com/office/powerpoint/2010/main" val="283612174"/>
      </p:ext>
    </p:extLst>
  </p:cSld>
  <p:clrMap bg1="lt1" tx1="dk1" bg2="lt2" tx2="dk2" accent1="accent1" accent2="accent2" accent3="accent3" accent4="accent4" accent5="accent5" accent6="accent6" hlink="hlink" folHlink="folHlink"/>
  <p:sldLayoutIdLst>
    <p:sldLayoutId id="2147483673" r:id="rId1"/>
  </p:sldLayoutIdLst>
  <p:hf hdr="0"/>
  <p:txStyles>
    <p:titleStyle>
      <a:lvl1pPr algn="l" defTabSz="685800" rtl="0" eaLnBrk="1" latinLnBrk="0" hangingPunct="1">
        <a:lnSpc>
          <a:spcPct val="90000"/>
        </a:lnSpc>
        <a:spcBef>
          <a:spcPct val="0"/>
        </a:spcBef>
        <a:buNone/>
        <a:defRPr sz="2625"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78">
          <p15:clr>
            <a:srgbClr val="F26B43"/>
          </p15:clr>
        </p15:guide>
        <p15:guide id="2" pos="209">
          <p15:clr>
            <a:srgbClr val="F26B43"/>
          </p15:clr>
        </p15:guide>
        <p15:guide id="3" pos="5551">
          <p15:clr>
            <a:srgbClr val="F26B43"/>
          </p15:clr>
        </p15:guide>
        <p15:guide id="4" orient="horz" pos="404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hyperlink" Target="https://data.medicaid.gov/State-Drug-Utilization/State-Drug-Utilization-Data-2017/3v5r-x5x9" TargetMode="Externa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9.GIF"/><Relationship Id="rId5" Type="http://schemas.openxmlformats.org/officeDocument/2006/relationships/image" Target="../media/image28.png"/><Relationship Id="rId4" Type="http://schemas.openxmlformats.org/officeDocument/2006/relationships/image" Target="../media/image27.GIF"/></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39.sv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39.jp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s://www.46brooklyn.com/visualizations/" TargetMode="Externa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6.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mailto:Eric@46brooklyn.com"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46brooklyn.com/" TargetMode="External"/><Relationship Id="rId5" Type="http://schemas.openxmlformats.org/officeDocument/2006/relationships/hyperlink" Target="mailto:Mike@sharprx.net" TargetMode="External"/><Relationship Id="rId4" Type="http://schemas.openxmlformats.org/officeDocument/2006/relationships/hyperlink" Target="http://www.sharprx.ne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6DAC0A-CA9E-EA45-88AB-F66C8BB0A524}"/>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3" name="Picture 22">
            <a:extLst>
              <a:ext uri="{FF2B5EF4-FFF2-40B4-BE49-F238E27FC236}">
                <a16:creationId xmlns:a16="http://schemas.microsoft.com/office/drawing/2014/main" xmlns="" id="{98C06141-C0C4-4F5A-B0A2-D34E2DF76CE2}"/>
              </a:ext>
            </a:extLst>
          </p:cNvPr>
          <p:cNvPicPr>
            <a:picLocks/>
          </p:cNvPicPr>
          <p:nvPr/>
        </p:nvPicPr>
        <p:blipFill>
          <a:blip r:embed="rId4"/>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xmlns="" id="{ED0A535B-5C4A-4B3A-90CC-102FBD4E48BE}"/>
              </a:ext>
            </a:extLst>
          </p:cNvPr>
          <p:cNvPicPr>
            <a:picLocks/>
          </p:cNvPicPr>
          <p:nvPr/>
        </p:nvPicPr>
        <p:blipFill>
          <a:blip r:embed="rId5"/>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xmlns="" id="{A33B6149-7AD5-4F9F-A862-9603D995521F}"/>
              </a:ext>
            </a:extLst>
          </p:cNvPr>
          <p:cNvPicPr>
            <a:picLocks/>
          </p:cNvPicPr>
          <p:nvPr/>
        </p:nvPicPr>
        <p:blipFill>
          <a:blip r:embed="rId6"/>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xmlns="" id="{1E49B352-B8E7-4A8D-A309-5B6809090856}"/>
              </a:ext>
            </a:extLst>
          </p:cNvPr>
          <p:cNvPicPr>
            <a:picLocks/>
          </p:cNvPicPr>
          <p:nvPr/>
        </p:nvPicPr>
        <p:blipFill>
          <a:blip r:embed="rId7"/>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xmlns="" id="{041C6F05-F532-497F-8867-46632E920624}"/>
              </a:ext>
            </a:extLst>
          </p:cNvPr>
          <p:cNvPicPr>
            <a:picLocks/>
          </p:cNvPicPr>
          <p:nvPr/>
        </p:nvPicPr>
        <p:blipFill>
          <a:blip r:embed="rId8"/>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xmlns="" id="{3A4B2D94-76F1-479A-8639-269840C3B633}"/>
              </a:ext>
            </a:extLst>
          </p:cNvPr>
          <p:cNvPicPr>
            <a:picLocks/>
          </p:cNvPicPr>
          <p:nvPr/>
        </p:nvPicPr>
        <p:blipFill>
          <a:blip r:embed="rId9"/>
          <a:stretch>
            <a:fillRect/>
          </a:stretch>
        </p:blipFill>
        <p:spPr>
          <a:xfrm>
            <a:off x="1207008" y="1874520"/>
            <a:ext cx="6720840" cy="4672584"/>
          </a:xfrm>
          <a:prstGeom prst="rect">
            <a:avLst/>
          </a:prstGeom>
        </p:spPr>
      </p:pic>
      <p:pic>
        <p:nvPicPr>
          <p:cNvPr id="17" name="Picture 16">
            <a:extLst>
              <a:ext uri="{FF2B5EF4-FFF2-40B4-BE49-F238E27FC236}">
                <a16:creationId xmlns:a16="http://schemas.microsoft.com/office/drawing/2014/main" xmlns="" id="{73A5B843-37FB-4D16-9781-120E6AC409F3}"/>
              </a:ext>
            </a:extLst>
          </p:cNvPr>
          <p:cNvPicPr>
            <a:picLocks/>
          </p:cNvPicPr>
          <p:nvPr/>
        </p:nvPicPr>
        <p:blipFill>
          <a:blip r:embed="rId10"/>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xmlns="" id="{5450C350-9BD0-411B-B132-18DFC100C145}"/>
              </a:ext>
            </a:extLst>
          </p:cNvPr>
          <p:cNvPicPr>
            <a:picLocks/>
          </p:cNvPicPr>
          <p:nvPr/>
        </p:nvPicPr>
        <p:blipFill>
          <a:blip r:embed="rId11"/>
          <a:stretch>
            <a:fillRect/>
          </a:stretch>
        </p:blipFill>
        <p:spPr>
          <a:xfrm>
            <a:off x="1207008" y="1874520"/>
            <a:ext cx="6720840" cy="4672584"/>
          </a:xfrm>
          <a:prstGeom prst="rect">
            <a:avLst/>
          </a:prstGeom>
          <a:noFill/>
          <a:ln>
            <a:solidFill>
              <a:schemeClr val="tx1"/>
            </a:solid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xmlns="" id="{E89B745D-658A-4355-8A2C-60995C428404}"/>
              </a:ext>
            </a:extLst>
          </p:cNvPr>
          <p:cNvPicPr>
            <a:picLocks/>
          </p:cNvPicPr>
          <p:nvPr/>
        </p:nvPicPr>
        <p:blipFill>
          <a:blip r:embed="rId12"/>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xmlns="" id="{855A73D8-29C3-4E2A-818C-F00A4E5B1EB3}"/>
              </a:ext>
            </a:extLst>
          </p:cNvPr>
          <p:cNvPicPr>
            <a:picLocks/>
          </p:cNvPicPr>
          <p:nvPr/>
        </p:nvPicPr>
        <p:blipFill>
          <a:blip r:embed="rId13"/>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xmlns="" id="{6945B91C-1FDD-402D-B385-E2A698C581F9}"/>
              </a:ext>
            </a:extLst>
          </p:cNvPr>
          <p:cNvPicPr>
            <a:picLocks/>
          </p:cNvPicPr>
          <p:nvPr/>
        </p:nvPicPr>
        <p:blipFill>
          <a:blip r:embed="rId14"/>
          <a:stretch>
            <a:fillRect/>
          </a:stretch>
        </p:blipFill>
        <p:spPr>
          <a:xfrm>
            <a:off x="1207008" y="1874520"/>
            <a:ext cx="6720840" cy="4672584"/>
          </a:xfrm>
          <a:prstGeom prst="rect">
            <a:avLst/>
          </a:prstGeom>
          <a:noFill/>
          <a:ln>
            <a:solidFill>
              <a:schemeClr val="tx1"/>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xmlns="" id="{F48434DE-A072-4985-87B4-C8E82F13C3A2}"/>
              </a:ext>
            </a:extLst>
          </p:cNvPr>
          <p:cNvPicPr>
            <a:picLocks/>
          </p:cNvPicPr>
          <p:nvPr/>
        </p:nvPicPr>
        <p:blipFill>
          <a:blip r:embed="rId15"/>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xmlns="" id="{A804A931-2016-4D86-82BF-D98091A3ECA9}"/>
              </a:ext>
            </a:extLst>
          </p:cNvPr>
          <p:cNvPicPr>
            <a:picLocks/>
          </p:cNvPicPr>
          <p:nvPr/>
        </p:nvPicPr>
        <p:blipFill>
          <a:blip r:embed="rId16"/>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xmlns="" id="{D359257A-5C82-4334-ABD5-3FF73634A7FB}"/>
              </a:ext>
            </a:extLst>
          </p:cNvPr>
          <p:cNvPicPr>
            <a:picLocks/>
          </p:cNvPicPr>
          <p:nvPr/>
        </p:nvPicPr>
        <p:blipFill>
          <a:blip r:embed="rId17"/>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xmlns="" id="{1B73FD97-2FF5-43C2-9EEA-139C8D5784D3}"/>
              </a:ext>
            </a:extLst>
          </p:cNvPr>
          <p:cNvPicPr>
            <a:picLocks/>
          </p:cNvPicPr>
          <p:nvPr/>
        </p:nvPicPr>
        <p:blipFill>
          <a:blip r:embed="rId18"/>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xmlns="" id="{263E424D-F65C-426C-A4A2-3AAB0A2D54CD}"/>
              </a:ext>
            </a:extLst>
          </p:cNvPr>
          <p:cNvPicPr>
            <a:picLocks/>
          </p:cNvPicPr>
          <p:nvPr/>
        </p:nvPicPr>
        <p:blipFill>
          <a:blip r:embed="rId19"/>
          <a:stretch>
            <a:fillRect/>
          </a:stretch>
        </p:blipFill>
        <p:spPr>
          <a:xfrm>
            <a:off x="1207008" y="1874520"/>
            <a:ext cx="6721856" cy="4672584"/>
          </a:xfrm>
          <a:prstGeom prst="rect">
            <a:avLst/>
          </a:prstGeom>
          <a:ln>
            <a:solidFill>
              <a:schemeClr val="tx1"/>
            </a:solidFill>
          </a:ln>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xmlns="" id="{8D2D4ACF-45E0-4F7B-88C4-C57A93E8FD51}"/>
              </a:ext>
            </a:extLst>
          </p:cNvPr>
          <p:cNvPicPr>
            <a:picLocks noChangeAspect="1"/>
          </p:cNvPicPr>
          <p:nvPr/>
        </p:nvPicPr>
        <p:blipFill>
          <a:blip r:embed="rId20"/>
          <a:stretch>
            <a:fillRect/>
          </a:stretch>
        </p:blipFill>
        <p:spPr>
          <a:xfrm>
            <a:off x="1211072" y="1874841"/>
            <a:ext cx="6721856" cy="4671761"/>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xmlns="" id="{E5C8CBFE-0BF7-224D-B5E3-0153197432C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7" name="Title 6">
            <a:extLst>
              <a:ext uri="{FF2B5EF4-FFF2-40B4-BE49-F238E27FC236}">
                <a16:creationId xmlns:a16="http://schemas.microsoft.com/office/drawing/2014/main" xmlns="" id="{A4D483C0-B6FC-4509-B71B-09AF5DF26C18}"/>
              </a:ext>
            </a:extLst>
          </p:cNvPr>
          <p:cNvSpPr>
            <a:spLocks noGrp="1"/>
          </p:cNvSpPr>
          <p:nvPr>
            <p:ph type="title"/>
          </p:nvPr>
        </p:nvSpPr>
        <p:spPr/>
        <p:txBody>
          <a:bodyPr/>
          <a:lstStyle/>
          <a:p>
            <a:r>
              <a:rPr lang="en-US" dirty="0">
                <a:solidFill>
                  <a:schemeClr val="bg1"/>
                </a:solidFill>
              </a:rPr>
              <a:t>Lifting the PBM Curtain…</a:t>
            </a:r>
          </a:p>
        </p:txBody>
      </p:sp>
    </p:spTree>
    <p:extLst>
      <p:ext uri="{BB962C8B-B14F-4D97-AF65-F5344CB8AC3E}">
        <p14:creationId xmlns:p14="http://schemas.microsoft.com/office/powerpoint/2010/main" val="132137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2"/>
                                        </p:tgtEl>
                                      </p:cBhvr>
                                    </p:animEffect>
                                    <p:set>
                                      <p:cBhvr>
                                        <p:cTn id="7" dur="1" fill="hold">
                                          <p:stCondLst>
                                            <p:cond delay="999"/>
                                          </p:stCondLst>
                                        </p:cTn>
                                        <p:tgtEl>
                                          <p:spTgt spid="2"/>
                                        </p:tgtEl>
                                        <p:attrNameLst>
                                          <p:attrName>style.visibility</p:attrName>
                                        </p:attrNameLst>
                                      </p:cBhvr>
                                      <p:to>
                                        <p:strVal val="hidden"/>
                                      </p:to>
                                    </p:set>
                                  </p:childTnLst>
                                </p:cTn>
                              </p:par>
                            </p:childTnLst>
                          </p:cTn>
                        </p:par>
                        <p:par>
                          <p:cTn id="8" fill="hold">
                            <p:stCondLst>
                              <p:cond delay="1000"/>
                            </p:stCondLst>
                            <p:childTnLst>
                              <p:par>
                                <p:cTn id="9" presetID="10" presetClass="exit" presetSubtype="0" fill="hold" nodeType="afterEffect">
                                  <p:stCondLst>
                                    <p:cond delay="3000"/>
                                  </p:stCondLst>
                                  <p:childTnLst>
                                    <p:animEffect transition="out" filter="fade">
                                      <p:cBhvr>
                                        <p:cTn id="10" dur="1000"/>
                                        <p:tgtEl>
                                          <p:spTgt spid="6"/>
                                        </p:tgtEl>
                                      </p:cBhvr>
                                    </p:animEffect>
                                    <p:set>
                                      <p:cBhvr>
                                        <p:cTn id="11" dur="1" fill="hold">
                                          <p:stCondLst>
                                            <p:cond delay="999"/>
                                          </p:stCondLst>
                                        </p:cTn>
                                        <p:tgtEl>
                                          <p:spTgt spid="6"/>
                                        </p:tgtEl>
                                        <p:attrNameLst>
                                          <p:attrName>style.visibility</p:attrName>
                                        </p:attrNameLst>
                                      </p:cBhvr>
                                      <p:to>
                                        <p:strVal val="hidden"/>
                                      </p:to>
                                    </p:set>
                                  </p:childTnLst>
                                </p:cTn>
                              </p:par>
                            </p:childTnLst>
                          </p:cTn>
                        </p:par>
                        <p:par>
                          <p:cTn id="12" fill="hold">
                            <p:stCondLst>
                              <p:cond delay="5000"/>
                            </p:stCondLst>
                            <p:childTnLst>
                              <p:par>
                                <p:cTn id="13" presetID="10" presetClass="exit" presetSubtype="0" fill="hold" nodeType="afterEffect">
                                  <p:stCondLst>
                                    <p:cond delay="3000"/>
                                  </p:stCondLst>
                                  <p:childTnLst>
                                    <p:animEffect transition="out" filter="fade">
                                      <p:cBhvr>
                                        <p:cTn id="14" dur="1000"/>
                                        <p:tgtEl>
                                          <p:spTgt spid="8"/>
                                        </p:tgtEl>
                                      </p:cBhvr>
                                    </p:animEffect>
                                    <p:set>
                                      <p:cBhvr>
                                        <p:cTn id="15" dur="1" fill="hold">
                                          <p:stCondLst>
                                            <p:cond delay="999"/>
                                          </p:stCondLst>
                                        </p:cTn>
                                        <p:tgtEl>
                                          <p:spTgt spid="8"/>
                                        </p:tgtEl>
                                        <p:attrNameLst>
                                          <p:attrName>style.visibility</p:attrName>
                                        </p:attrNameLst>
                                      </p:cBhvr>
                                      <p:to>
                                        <p:strVal val="hidden"/>
                                      </p:to>
                                    </p:set>
                                  </p:childTnLst>
                                </p:cTn>
                              </p:par>
                            </p:childTnLst>
                          </p:cTn>
                        </p:par>
                        <p:par>
                          <p:cTn id="16" fill="hold">
                            <p:stCondLst>
                              <p:cond delay="9000"/>
                            </p:stCondLst>
                            <p:childTnLst>
                              <p:par>
                                <p:cTn id="17" presetID="10" presetClass="exit" presetSubtype="0" fill="hold" nodeType="afterEffect">
                                  <p:stCondLst>
                                    <p:cond delay="3000"/>
                                  </p:stCondLst>
                                  <p:childTnLst>
                                    <p:animEffect transition="out" filter="fade">
                                      <p:cBhvr>
                                        <p:cTn id="18" dur="1000"/>
                                        <p:tgtEl>
                                          <p:spTgt spid="10"/>
                                        </p:tgtEl>
                                      </p:cBhvr>
                                    </p:animEffect>
                                    <p:set>
                                      <p:cBhvr>
                                        <p:cTn id="19" dur="1" fill="hold">
                                          <p:stCondLst>
                                            <p:cond delay="999"/>
                                          </p:stCondLst>
                                        </p:cTn>
                                        <p:tgtEl>
                                          <p:spTgt spid="10"/>
                                        </p:tgtEl>
                                        <p:attrNameLst>
                                          <p:attrName>style.visibility</p:attrName>
                                        </p:attrNameLst>
                                      </p:cBhvr>
                                      <p:to>
                                        <p:strVal val="hidden"/>
                                      </p:to>
                                    </p:set>
                                  </p:childTnLst>
                                </p:cTn>
                              </p:par>
                            </p:childTnLst>
                          </p:cTn>
                        </p:par>
                        <p:par>
                          <p:cTn id="20" fill="hold">
                            <p:stCondLst>
                              <p:cond delay="13000"/>
                            </p:stCondLst>
                            <p:childTnLst>
                              <p:par>
                                <p:cTn id="21" presetID="10" presetClass="exit" presetSubtype="0" fill="hold" nodeType="afterEffect">
                                  <p:stCondLst>
                                    <p:cond delay="3000"/>
                                  </p:stCondLst>
                                  <p:childTnLst>
                                    <p:animEffect transition="out" filter="fade">
                                      <p:cBhvr>
                                        <p:cTn id="22" dur="1000"/>
                                        <p:tgtEl>
                                          <p:spTgt spid="11"/>
                                        </p:tgtEl>
                                      </p:cBhvr>
                                    </p:animEffect>
                                    <p:set>
                                      <p:cBhvr>
                                        <p:cTn id="23" dur="1" fill="hold">
                                          <p:stCondLst>
                                            <p:cond delay="999"/>
                                          </p:stCondLst>
                                        </p:cTn>
                                        <p:tgtEl>
                                          <p:spTgt spid="11"/>
                                        </p:tgtEl>
                                        <p:attrNameLst>
                                          <p:attrName>style.visibility</p:attrName>
                                        </p:attrNameLst>
                                      </p:cBhvr>
                                      <p:to>
                                        <p:strVal val="hidden"/>
                                      </p:to>
                                    </p:set>
                                  </p:childTnLst>
                                </p:cTn>
                              </p:par>
                            </p:childTnLst>
                          </p:cTn>
                        </p:par>
                        <p:par>
                          <p:cTn id="24" fill="hold">
                            <p:stCondLst>
                              <p:cond delay="17000"/>
                            </p:stCondLst>
                            <p:childTnLst>
                              <p:par>
                                <p:cTn id="25" presetID="10" presetClass="exit" presetSubtype="0" fill="hold" nodeType="afterEffect">
                                  <p:stCondLst>
                                    <p:cond delay="3000"/>
                                  </p:stCondLst>
                                  <p:childTnLst>
                                    <p:animEffect transition="out" filter="fade">
                                      <p:cBhvr>
                                        <p:cTn id="26" dur="1000"/>
                                        <p:tgtEl>
                                          <p:spTgt spid="12"/>
                                        </p:tgtEl>
                                      </p:cBhvr>
                                    </p:animEffect>
                                    <p:set>
                                      <p:cBhvr>
                                        <p:cTn id="27" dur="1" fill="hold">
                                          <p:stCondLst>
                                            <p:cond delay="999"/>
                                          </p:stCondLst>
                                        </p:cTn>
                                        <p:tgtEl>
                                          <p:spTgt spid="12"/>
                                        </p:tgtEl>
                                        <p:attrNameLst>
                                          <p:attrName>style.visibility</p:attrName>
                                        </p:attrNameLst>
                                      </p:cBhvr>
                                      <p:to>
                                        <p:strVal val="hidden"/>
                                      </p:to>
                                    </p:set>
                                  </p:childTnLst>
                                </p:cTn>
                              </p:par>
                            </p:childTnLst>
                          </p:cTn>
                        </p:par>
                        <p:par>
                          <p:cTn id="28" fill="hold">
                            <p:stCondLst>
                              <p:cond delay="21000"/>
                            </p:stCondLst>
                            <p:childTnLst>
                              <p:par>
                                <p:cTn id="29" presetID="10" presetClass="exit" presetSubtype="0" fill="hold" nodeType="afterEffect">
                                  <p:stCondLst>
                                    <p:cond delay="3000"/>
                                  </p:stCondLst>
                                  <p:childTnLst>
                                    <p:animEffect transition="out" filter="fade">
                                      <p:cBhvr>
                                        <p:cTn id="30" dur="1000"/>
                                        <p:tgtEl>
                                          <p:spTgt spid="13"/>
                                        </p:tgtEl>
                                      </p:cBhvr>
                                    </p:animEffect>
                                    <p:set>
                                      <p:cBhvr>
                                        <p:cTn id="31" dur="1" fill="hold">
                                          <p:stCondLst>
                                            <p:cond delay="999"/>
                                          </p:stCondLst>
                                        </p:cTn>
                                        <p:tgtEl>
                                          <p:spTgt spid="13"/>
                                        </p:tgtEl>
                                        <p:attrNameLst>
                                          <p:attrName>style.visibility</p:attrName>
                                        </p:attrNameLst>
                                      </p:cBhvr>
                                      <p:to>
                                        <p:strVal val="hidden"/>
                                      </p:to>
                                    </p:set>
                                  </p:childTnLst>
                                </p:cTn>
                              </p:par>
                            </p:childTnLst>
                          </p:cTn>
                        </p:par>
                        <p:par>
                          <p:cTn id="32" fill="hold">
                            <p:stCondLst>
                              <p:cond delay="25000"/>
                            </p:stCondLst>
                            <p:childTnLst>
                              <p:par>
                                <p:cTn id="33" presetID="10" presetClass="exit" presetSubtype="0" fill="hold" nodeType="afterEffect">
                                  <p:stCondLst>
                                    <p:cond delay="3000"/>
                                  </p:stCondLst>
                                  <p:childTnLst>
                                    <p:animEffect transition="out" filter="fade">
                                      <p:cBhvr>
                                        <p:cTn id="34" dur="1000"/>
                                        <p:tgtEl>
                                          <p:spTgt spid="14"/>
                                        </p:tgtEl>
                                      </p:cBhvr>
                                    </p:animEffect>
                                    <p:set>
                                      <p:cBhvr>
                                        <p:cTn id="35" dur="1" fill="hold">
                                          <p:stCondLst>
                                            <p:cond delay="999"/>
                                          </p:stCondLst>
                                        </p:cTn>
                                        <p:tgtEl>
                                          <p:spTgt spid="14"/>
                                        </p:tgtEl>
                                        <p:attrNameLst>
                                          <p:attrName>style.visibility</p:attrName>
                                        </p:attrNameLst>
                                      </p:cBhvr>
                                      <p:to>
                                        <p:strVal val="hidden"/>
                                      </p:to>
                                    </p:set>
                                  </p:childTnLst>
                                </p:cTn>
                              </p:par>
                            </p:childTnLst>
                          </p:cTn>
                        </p:par>
                        <p:par>
                          <p:cTn id="36" fill="hold">
                            <p:stCondLst>
                              <p:cond delay="29000"/>
                            </p:stCondLst>
                            <p:childTnLst>
                              <p:par>
                                <p:cTn id="37" presetID="10" presetClass="exit" presetSubtype="0" fill="hold" nodeType="afterEffect">
                                  <p:stCondLst>
                                    <p:cond delay="3000"/>
                                  </p:stCondLst>
                                  <p:childTnLst>
                                    <p:animEffect transition="out" filter="fade">
                                      <p:cBhvr>
                                        <p:cTn id="38" dur="1000"/>
                                        <p:tgtEl>
                                          <p:spTgt spid="15"/>
                                        </p:tgtEl>
                                      </p:cBhvr>
                                    </p:animEffect>
                                    <p:set>
                                      <p:cBhvr>
                                        <p:cTn id="39" dur="1" fill="hold">
                                          <p:stCondLst>
                                            <p:cond delay="999"/>
                                          </p:stCondLst>
                                        </p:cTn>
                                        <p:tgtEl>
                                          <p:spTgt spid="15"/>
                                        </p:tgtEl>
                                        <p:attrNameLst>
                                          <p:attrName>style.visibility</p:attrName>
                                        </p:attrNameLst>
                                      </p:cBhvr>
                                      <p:to>
                                        <p:strVal val="hidden"/>
                                      </p:to>
                                    </p:set>
                                  </p:childTnLst>
                                </p:cTn>
                              </p:par>
                            </p:childTnLst>
                          </p:cTn>
                        </p:par>
                        <p:par>
                          <p:cTn id="40" fill="hold">
                            <p:stCondLst>
                              <p:cond delay="33000"/>
                            </p:stCondLst>
                            <p:childTnLst>
                              <p:par>
                                <p:cTn id="41" presetID="10" presetClass="exit" presetSubtype="0" fill="hold" nodeType="afterEffect">
                                  <p:stCondLst>
                                    <p:cond delay="3000"/>
                                  </p:stCondLst>
                                  <p:childTnLst>
                                    <p:animEffect transition="out" filter="fade">
                                      <p:cBhvr>
                                        <p:cTn id="42" dur="1000"/>
                                        <p:tgtEl>
                                          <p:spTgt spid="16"/>
                                        </p:tgtEl>
                                      </p:cBhvr>
                                    </p:animEffect>
                                    <p:set>
                                      <p:cBhvr>
                                        <p:cTn id="43" dur="1" fill="hold">
                                          <p:stCondLst>
                                            <p:cond delay="999"/>
                                          </p:stCondLst>
                                        </p:cTn>
                                        <p:tgtEl>
                                          <p:spTgt spid="16"/>
                                        </p:tgtEl>
                                        <p:attrNameLst>
                                          <p:attrName>style.visibility</p:attrName>
                                        </p:attrNameLst>
                                      </p:cBhvr>
                                      <p:to>
                                        <p:strVal val="hidden"/>
                                      </p:to>
                                    </p:set>
                                  </p:childTnLst>
                                </p:cTn>
                              </p:par>
                            </p:childTnLst>
                          </p:cTn>
                        </p:par>
                        <p:par>
                          <p:cTn id="44" fill="hold">
                            <p:stCondLst>
                              <p:cond delay="37000"/>
                            </p:stCondLst>
                            <p:childTnLst>
                              <p:par>
                                <p:cTn id="45" presetID="10" presetClass="exit" presetSubtype="0" fill="hold" nodeType="afterEffect">
                                  <p:stCondLst>
                                    <p:cond delay="3000"/>
                                  </p:stCondLst>
                                  <p:childTnLst>
                                    <p:animEffect transition="out" filter="fade">
                                      <p:cBhvr>
                                        <p:cTn id="46" dur="1000"/>
                                        <p:tgtEl>
                                          <p:spTgt spid="17"/>
                                        </p:tgtEl>
                                      </p:cBhvr>
                                    </p:animEffect>
                                    <p:set>
                                      <p:cBhvr>
                                        <p:cTn id="47" dur="1" fill="hold">
                                          <p:stCondLst>
                                            <p:cond delay="999"/>
                                          </p:stCondLst>
                                        </p:cTn>
                                        <p:tgtEl>
                                          <p:spTgt spid="17"/>
                                        </p:tgtEl>
                                        <p:attrNameLst>
                                          <p:attrName>style.visibility</p:attrName>
                                        </p:attrNameLst>
                                      </p:cBhvr>
                                      <p:to>
                                        <p:strVal val="hidden"/>
                                      </p:to>
                                    </p:set>
                                  </p:childTnLst>
                                </p:cTn>
                              </p:par>
                            </p:childTnLst>
                          </p:cTn>
                        </p:par>
                        <p:par>
                          <p:cTn id="48" fill="hold">
                            <p:stCondLst>
                              <p:cond delay="41000"/>
                            </p:stCondLst>
                            <p:childTnLst>
                              <p:par>
                                <p:cTn id="49" presetID="10" presetClass="exit" presetSubtype="0" fill="hold" nodeType="afterEffect">
                                  <p:stCondLst>
                                    <p:cond delay="3000"/>
                                  </p:stCondLst>
                                  <p:childTnLst>
                                    <p:animEffect transition="out" filter="fade">
                                      <p:cBhvr>
                                        <p:cTn id="50" dur="1000"/>
                                        <p:tgtEl>
                                          <p:spTgt spid="18"/>
                                        </p:tgtEl>
                                      </p:cBhvr>
                                    </p:animEffect>
                                    <p:set>
                                      <p:cBhvr>
                                        <p:cTn id="51" dur="1" fill="hold">
                                          <p:stCondLst>
                                            <p:cond delay="999"/>
                                          </p:stCondLst>
                                        </p:cTn>
                                        <p:tgtEl>
                                          <p:spTgt spid="18"/>
                                        </p:tgtEl>
                                        <p:attrNameLst>
                                          <p:attrName>style.visibility</p:attrName>
                                        </p:attrNameLst>
                                      </p:cBhvr>
                                      <p:to>
                                        <p:strVal val="hidden"/>
                                      </p:to>
                                    </p:set>
                                  </p:childTnLst>
                                </p:cTn>
                              </p:par>
                            </p:childTnLst>
                          </p:cTn>
                        </p:par>
                        <p:par>
                          <p:cTn id="52" fill="hold">
                            <p:stCondLst>
                              <p:cond delay="45000"/>
                            </p:stCondLst>
                            <p:childTnLst>
                              <p:par>
                                <p:cTn id="53" presetID="10" presetClass="exit" presetSubtype="0" fill="hold" nodeType="afterEffect">
                                  <p:stCondLst>
                                    <p:cond delay="3000"/>
                                  </p:stCondLst>
                                  <p:childTnLst>
                                    <p:animEffect transition="out" filter="fade">
                                      <p:cBhvr>
                                        <p:cTn id="54" dur="1000"/>
                                        <p:tgtEl>
                                          <p:spTgt spid="19"/>
                                        </p:tgtEl>
                                      </p:cBhvr>
                                    </p:animEffect>
                                    <p:set>
                                      <p:cBhvr>
                                        <p:cTn id="55" dur="1" fill="hold">
                                          <p:stCondLst>
                                            <p:cond delay="999"/>
                                          </p:stCondLst>
                                        </p:cTn>
                                        <p:tgtEl>
                                          <p:spTgt spid="19"/>
                                        </p:tgtEl>
                                        <p:attrNameLst>
                                          <p:attrName>style.visibility</p:attrName>
                                        </p:attrNameLst>
                                      </p:cBhvr>
                                      <p:to>
                                        <p:strVal val="hidden"/>
                                      </p:to>
                                    </p:set>
                                  </p:childTnLst>
                                </p:cTn>
                              </p:par>
                            </p:childTnLst>
                          </p:cTn>
                        </p:par>
                        <p:par>
                          <p:cTn id="56" fill="hold">
                            <p:stCondLst>
                              <p:cond delay="49000"/>
                            </p:stCondLst>
                            <p:childTnLst>
                              <p:par>
                                <p:cTn id="57" presetID="10" presetClass="exit" presetSubtype="0" fill="hold" nodeType="afterEffect">
                                  <p:stCondLst>
                                    <p:cond delay="3000"/>
                                  </p:stCondLst>
                                  <p:childTnLst>
                                    <p:animEffect transition="out" filter="fade">
                                      <p:cBhvr>
                                        <p:cTn id="58" dur="1000"/>
                                        <p:tgtEl>
                                          <p:spTgt spid="20"/>
                                        </p:tgtEl>
                                      </p:cBhvr>
                                    </p:animEffect>
                                    <p:set>
                                      <p:cBhvr>
                                        <p:cTn id="59" dur="1" fill="hold">
                                          <p:stCondLst>
                                            <p:cond delay="999"/>
                                          </p:stCondLst>
                                        </p:cTn>
                                        <p:tgtEl>
                                          <p:spTgt spid="20"/>
                                        </p:tgtEl>
                                        <p:attrNameLst>
                                          <p:attrName>style.visibility</p:attrName>
                                        </p:attrNameLst>
                                      </p:cBhvr>
                                      <p:to>
                                        <p:strVal val="hidden"/>
                                      </p:to>
                                    </p:set>
                                  </p:childTnLst>
                                </p:cTn>
                              </p:par>
                            </p:childTnLst>
                          </p:cTn>
                        </p:par>
                        <p:par>
                          <p:cTn id="60" fill="hold">
                            <p:stCondLst>
                              <p:cond delay="53000"/>
                            </p:stCondLst>
                            <p:childTnLst>
                              <p:par>
                                <p:cTn id="61" presetID="10" presetClass="exit" presetSubtype="0" fill="hold" nodeType="afterEffect">
                                  <p:stCondLst>
                                    <p:cond delay="3000"/>
                                  </p:stCondLst>
                                  <p:childTnLst>
                                    <p:animEffect transition="out" filter="fade">
                                      <p:cBhvr>
                                        <p:cTn id="62" dur="1000"/>
                                        <p:tgtEl>
                                          <p:spTgt spid="21"/>
                                        </p:tgtEl>
                                      </p:cBhvr>
                                    </p:animEffect>
                                    <p:set>
                                      <p:cBhvr>
                                        <p:cTn id="63" dur="1" fill="hold">
                                          <p:stCondLst>
                                            <p:cond delay="999"/>
                                          </p:stCondLst>
                                        </p:cTn>
                                        <p:tgtEl>
                                          <p:spTgt spid="21"/>
                                        </p:tgtEl>
                                        <p:attrNameLst>
                                          <p:attrName>style.visibility</p:attrName>
                                        </p:attrNameLst>
                                      </p:cBhvr>
                                      <p:to>
                                        <p:strVal val="hidden"/>
                                      </p:to>
                                    </p:set>
                                  </p:childTnLst>
                                </p:cTn>
                              </p:par>
                            </p:childTnLst>
                          </p:cTn>
                        </p:par>
                        <p:par>
                          <p:cTn id="64" fill="hold">
                            <p:stCondLst>
                              <p:cond delay="57000"/>
                            </p:stCondLst>
                            <p:childTnLst>
                              <p:par>
                                <p:cTn id="65" presetID="10" presetClass="exit" presetSubtype="0" fill="hold" nodeType="afterEffect">
                                  <p:stCondLst>
                                    <p:cond delay="3000"/>
                                  </p:stCondLst>
                                  <p:childTnLst>
                                    <p:animEffect transition="out" filter="fade">
                                      <p:cBhvr>
                                        <p:cTn id="66" dur="1000"/>
                                        <p:tgtEl>
                                          <p:spTgt spid="22"/>
                                        </p:tgtEl>
                                      </p:cBhvr>
                                    </p:animEffect>
                                    <p:set>
                                      <p:cBhvr>
                                        <p:cTn id="67" dur="1" fill="hold">
                                          <p:stCondLst>
                                            <p:cond delay="9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6DAC0A-CA9E-EA45-88AB-F66C8BB0A524}"/>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a:extLst>
              <a:ext uri="{FF2B5EF4-FFF2-40B4-BE49-F238E27FC236}">
                <a16:creationId xmlns:a16="http://schemas.microsoft.com/office/drawing/2014/main" xmlns="" id="{7FDD9833-B7CF-0F4C-8510-41A28D23D52C}"/>
              </a:ext>
            </a:extLst>
          </p:cNvPr>
          <p:cNvSpPr txBox="1"/>
          <p:nvPr/>
        </p:nvSpPr>
        <p:spPr>
          <a:xfrm>
            <a:off x="2904186" y="6347008"/>
            <a:ext cx="6239814" cy="415498"/>
          </a:xfrm>
          <a:prstGeom prst="rect">
            <a:avLst/>
          </a:prstGeom>
          <a:noFill/>
        </p:spPr>
        <p:txBody>
          <a:bodyPr wrap="square" rtlCol="0">
            <a:spAutoFit/>
          </a:bodyPr>
          <a:lstStyle/>
          <a:p>
            <a:pPr algn="r"/>
            <a:r>
              <a:rPr lang="en-US" sz="2100" b="1" dirty="0">
                <a:solidFill>
                  <a:schemeClr val="bg1"/>
                </a:solidFill>
                <a:latin typeface="Century Gothic" panose="020B0502020202020204" pitchFamily="34" charset="0"/>
              </a:rPr>
              <a:t>#CROSSROADS2018</a:t>
            </a:r>
          </a:p>
        </p:txBody>
      </p:sp>
      <p:sp>
        <p:nvSpPr>
          <p:cNvPr id="7" name="TextBox 6">
            <a:extLst>
              <a:ext uri="{FF2B5EF4-FFF2-40B4-BE49-F238E27FC236}">
                <a16:creationId xmlns:a16="http://schemas.microsoft.com/office/drawing/2014/main" xmlns="" id="{A8FC8BB8-B00A-B549-AA0B-2E41A6732D39}"/>
              </a:ext>
            </a:extLst>
          </p:cNvPr>
          <p:cNvSpPr txBox="1"/>
          <p:nvPr/>
        </p:nvSpPr>
        <p:spPr>
          <a:xfrm>
            <a:off x="173864" y="1458388"/>
            <a:ext cx="8364829" cy="1323439"/>
          </a:xfrm>
          <a:prstGeom prst="rect">
            <a:avLst/>
          </a:prstGeom>
          <a:noFill/>
        </p:spPr>
        <p:txBody>
          <a:bodyPr wrap="square" rtlCol="0">
            <a:spAutoFit/>
          </a:bodyPr>
          <a:lstStyle/>
          <a:p>
            <a:r>
              <a:rPr lang="en-US" sz="4000" b="1" dirty="0">
                <a:solidFill>
                  <a:schemeClr val="bg1"/>
                </a:solidFill>
                <a:latin typeface="Century Gothic" panose="020B0502020202020204" pitchFamily="34" charset="0"/>
              </a:rPr>
              <a:t>Managed Care PBM Transparency:  Lifting the Curtain </a:t>
            </a:r>
          </a:p>
        </p:txBody>
      </p:sp>
      <p:pic>
        <p:nvPicPr>
          <p:cNvPr id="9" name="Picture 8">
            <a:extLst>
              <a:ext uri="{FF2B5EF4-FFF2-40B4-BE49-F238E27FC236}">
                <a16:creationId xmlns:a16="http://schemas.microsoft.com/office/drawing/2014/main" xmlns="" id="{E5C8CBFE-0BF7-224D-B5E3-0153197432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10" name="TextBox 9">
            <a:extLst>
              <a:ext uri="{FF2B5EF4-FFF2-40B4-BE49-F238E27FC236}">
                <a16:creationId xmlns:a16="http://schemas.microsoft.com/office/drawing/2014/main" xmlns="" id="{2640A875-93DC-134C-B728-55C9044A1983}"/>
              </a:ext>
            </a:extLst>
          </p:cNvPr>
          <p:cNvSpPr txBox="1"/>
          <p:nvPr/>
        </p:nvSpPr>
        <p:spPr>
          <a:xfrm>
            <a:off x="173864" y="3765634"/>
            <a:ext cx="8765184" cy="1323439"/>
          </a:xfrm>
          <a:prstGeom prst="rect">
            <a:avLst/>
          </a:prstGeom>
          <a:noFill/>
        </p:spPr>
        <p:txBody>
          <a:bodyPr wrap="square" rtlCol="0">
            <a:spAutoFit/>
          </a:bodyPr>
          <a:lstStyle/>
          <a:p>
            <a:r>
              <a:rPr lang="en-US" sz="3000" b="1" dirty="0">
                <a:solidFill>
                  <a:schemeClr val="bg1"/>
                </a:solidFill>
                <a:latin typeface="Century Gothic" panose="020B0502020202020204" pitchFamily="34" charset="0"/>
              </a:rPr>
              <a:t>Michael Sharp, R.Ph.                                   </a:t>
            </a:r>
          </a:p>
          <a:p>
            <a:r>
              <a:rPr lang="en-US" b="1" i="1" dirty="0">
                <a:solidFill>
                  <a:schemeClr val="bg1"/>
                </a:solidFill>
                <a:latin typeface="Century Gothic" panose="020B0502020202020204" pitchFamily="34" charset="0"/>
              </a:rPr>
              <a:t>President, SharpRx Pharmaceutical Consultation Services</a:t>
            </a:r>
          </a:p>
          <a:p>
            <a:endParaRPr lang="en-US" sz="3000" b="1" dirty="0">
              <a:solidFill>
                <a:schemeClr val="bg1"/>
              </a:solidFill>
              <a:latin typeface="Century Gothic" panose="020B0502020202020204" pitchFamily="34" charset="0"/>
            </a:endParaRPr>
          </a:p>
        </p:txBody>
      </p:sp>
      <p:sp>
        <p:nvSpPr>
          <p:cNvPr id="2" name="TextBox 1">
            <a:extLst>
              <a:ext uri="{FF2B5EF4-FFF2-40B4-BE49-F238E27FC236}">
                <a16:creationId xmlns:a16="http://schemas.microsoft.com/office/drawing/2014/main" xmlns="" id="{FB7A2005-9153-4E5B-A4F6-DAB6701CD083}"/>
              </a:ext>
            </a:extLst>
          </p:cNvPr>
          <p:cNvSpPr txBox="1"/>
          <p:nvPr/>
        </p:nvSpPr>
        <p:spPr>
          <a:xfrm>
            <a:off x="173864" y="5044851"/>
            <a:ext cx="8743893" cy="1631216"/>
          </a:xfrm>
          <a:prstGeom prst="rect">
            <a:avLst/>
          </a:prstGeom>
          <a:noFill/>
        </p:spPr>
        <p:txBody>
          <a:bodyPr wrap="square" rtlCol="0">
            <a:spAutoFit/>
          </a:bodyPr>
          <a:lstStyle/>
          <a:p>
            <a:r>
              <a:rPr lang="en-US" sz="3000" b="1" dirty="0">
                <a:solidFill>
                  <a:schemeClr val="bg1"/>
                </a:solidFill>
                <a:latin typeface="Century Gothic" panose="020B0502020202020204" pitchFamily="34" charset="0"/>
              </a:rPr>
              <a:t>Eric Pachman</a:t>
            </a:r>
          </a:p>
          <a:p>
            <a:r>
              <a:rPr lang="en-US" b="1" i="1" dirty="0">
                <a:solidFill>
                  <a:schemeClr val="bg1"/>
                </a:solidFill>
                <a:latin typeface="Century Gothic" panose="020B0502020202020204" pitchFamily="34" charset="0"/>
              </a:rPr>
              <a:t>Co-founder, 46brooklyn Research</a:t>
            </a:r>
          </a:p>
          <a:p>
            <a:r>
              <a:rPr lang="en-US" b="1" i="1" dirty="0">
                <a:solidFill>
                  <a:schemeClr val="bg1"/>
                </a:solidFill>
                <a:latin typeface="Century Gothic" panose="020B0502020202020204" pitchFamily="34" charset="0"/>
              </a:rPr>
              <a:t>President, ESP Consulting LLC </a:t>
            </a:r>
          </a:p>
          <a:p>
            <a:endParaRPr lang="en-US" sz="3000" dirty="0">
              <a:latin typeface="Century Gothic" panose="020B0502020202020204" pitchFamily="34" charset="0"/>
            </a:endParaRPr>
          </a:p>
        </p:txBody>
      </p:sp>
    </p:spTree>
    <p:extLst>
      <p:ext uri="{BB962C8B-B14F-4D97-AF65-F5344CB8AC3E}">
        <p14:creationId xmlns:p14="http://schemas.microsoft.com/office/powerpoint/2010/main" val="3501048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68AD54A-A9B2-4411-9A73-1C6EEF60C7B5}"/>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130D038-1047-4E29-9AA2-098E81A7B5EA}"/>
              </a:ext>
            </a:extLst>
          </p:cNvPr>
          <p:cNvSpPr>
            <a:spLocks noGrp="1"/>
          </p:cNvSpPr>
          <p:nvPr>
            <p:ph type="title"/>
          </p:nvPr>
        </p:nvSpPr>
        <p:spPr/>
        <p:txBody>
          <a:bodyPr/>
          <a:lstStyle/>
          <a:p>
            <a:r>
              <a:rPr lang="en-US" dirty="0">
                <a:solidFill>
                  <a:schemeClr val="bg1"/>
                </a:solidFill>
              </a:rPr>
              <a:t>Disclosures</a:t>
            </a:r>
          </a:p>
        </p:txBody>
      </p:sp>
      <p:sp>
        <p:nvSpPr>
          <p:cNvPr id="6" name="TextBox 5">
            <a:extLst>
              <a:ext uri="{FF2B5EF4-FFF2-40B4-BE49-F238E27FC236}">
                <a16:creationId xmlns:a16="http://schemas.microsoft.com/office/drawing/2014/main" xmlns="" id="{27F365E4-DAB7-4944-94C4-B603EF6EBF1D}"/>
              </a:ext>
            </a:extLst>
          </p:cNvPr>
          <p:cNvSpPr txBox="1"/>
          <p:nvPr/>
        </p:nvSpPr>
        <p:spPr>
          <a:xfrm>
            <a:off x="184367" y="1597705"/>
            <a:ext cx="8775263" cy="4985980"/>
          </a:xfrm>
          <a:prstGeom prst="rect">
            <a:avLst/>
          </a:prstGeom>
          <a:noFill/>
        </p:spPr>
        <p:txBody>
          <a:bodyPr wrap="square" rtlCol="0">
            <a:spAutoFit/>
          </a:bodyPr>
          <a:lstStyle/>
          <a:p>
            <a:r>
              <a:rPr lang="en-US" sz="2800" b="1" u="sng" dirty="0">
                <a:solidFill>
                  <a:schemeClr val="bg1"/>
                </a:solidFill>
                <a:latin typeface="Century Gothic" panose="020B0502020202020204" pitchFamily="34" charset="0"/>
              </a:rPr>
              <a:t>Michael Sharp, </a:t>
            </a:r>
            <a:r>
              <a:rPr lang="en-US" sz="2800" b="1" u="sng" dirty="0" err="1">
                <a:solidFill>
                  <a:schemeClr val="bg1"/>
                </a:solidFill>
                <a:latin typeface="Century Gothic" panose="020B0502020202020204" pitchFamily="34" charset="0"/>
              </a:rPr>
              <a:t>R.Ph</a:t>
            </a:r>
            <a:r>
              <a:rPr lang="en-US" sz="2800" b="1" u="sng" dirty="0">
                <a:solidFill>
                  <a:schemeClr val="bg1"/>
                </a:solidFill>
                <a:latin typeface="Century Gothic" panose="020B0502020202020204" pitchFamily="34" charset="0"/>
              </a:rPr>
              <a:t>.</a:t>
            </a:r>
          </a:p>
          <a:p>
            <a:pPr marL="428625" indent="-428625">
              <a:buFont typeface="Arial" panose="020B0604020202020204" pitchFamily="34" charset="0"/>
              <a:buChar char="•"/>
            </a:pPr>
            <a:r>
              <a:rPr lang="en-US" sz="2400" dirty="0">
                <a:solidFill>
                  <a:schemeClr val="bg1"/>
                </a:solidFill>
                <a:latin typeface="Century Gothic" panose="020B0502020202020204" pitchFamily="34" charset="0"/>
              </a:rPr>
              <a:t>Served on an advisory board for Crossroads</a:t>
            </a:r>
          </a:p>
          <a:p>
            <a:pPr marL="428625" indent="-428625">
              <a:buFont typeface="Arial" panose="020B0604020202020204" pitchFamily="34" charset="0"/>
              <a:buChar char="•"/>
            </a:pPr>
            <a:r>
              <a:rPr lang="en-US" sz="2400" dirty="0">
                <a:solidFill>
                  <a:schemeClr val="bg1"/>
                </a:solidFill>
                <a:latin typeface="Century Gothic" panose="020B0502020202020204" pitchFamily="34" charset="0"/>
              </a:rPr>
              <a:t>Myers and Stauffer, LC (Consultant)</a:t>
            </a:r>
          </a:p>
          <a:p>
            <a:pPr marL="885825" lvl="1" indent="-428625">
              <a:buFont typeface="Arial" panose="020B0604020202020204" pitchFamily="34" charset="0"/>
              <a:buChar char="•"/>
            </a:pPr>
            <a:r>
              <a:rPr lang="en-US" sz="2400" dirty="0">
                <a:solidFill>
                  <a:schemeClr val="bg1"/>
                </a:solidFill>
                <a:latin typeface="Century Gothic" panose="020B0502020202020204" pitchFamily="34" charset="0"/>
              </a:rPr>
              <a:t>Centers for Medicare and Medicaid Services</a:t>
            </a:r>
          </a:p>
          <a:p>
            <a:pPr marL="885825" lvl="1" indent="-428625">
              <a:buFont typeface="Arial" panose="020B0604020202020204" pitchFamily="34" charset="0"/>
              <a:buChar char="•"/>
            </a:pPr>
            <a:r>
              <a:rPr lang="en-US" sz="2400" dirty="0">
                <a:solidFill>
                  <a:schemeClr val="bg1"/>
                </a:solidFill>
                <a:latin typeface="Century Gothic" panose="020B0502020202020204" pitchFamily="34" charset="0"/>
              </a:rPr>
              <a:t>Various State Medicaid programs</a:t>
            </a:r>
          </a:p>
          <a:p>
            <a:endParaRPr lang="en-US" sz="2800" b="1" u="sng" dirty="0">
              <a:solidFill>
                <a:schemeClr val="bg1"/>
              </a:solidFill>
              <a:latin typeface="Century Gothic" panose="020B0502020202020204" pitchFamily="34" charset="0"/>
            </a:endParaRPr>
          </a:p>
          <a:p>
            <a:r>
              <a:rPr lang="en-US" sz="2800" b="1" u="sng" dirty="0">
                <a:solidFill>
                  <a:schemeClr val="bg1"/>
                </a:solidFill>
                <a:latin typeface="Century Gothic" panose="020B0502020202020204" pitchFamily="34" charset="0"/>
              </a:rPr>
              <a:t>Eric Pachman</a:t>
            </a:r>
          </a:p>
          <a:p>
            <a:pPr marL="457200" indent="-457200">
              <a:buFont typeface="Arial" panose="020B0604020202020204" pitchFamily="34" charset="0"/>
              <a:buChar char="•"/>
            </a:pPr>
            <a:r>
              <a:rPr lang="en-US" sz="2400" dirty="0">
                <a:solidFill>
                  <a:schemeClr val="bg1"/>
                </a:solidFill>
                <a:latin typeface="Century Gothic" panose="020B0502020202020204" pitchFamily="34" charset="0"/>
              </a:rPr>
              <a:t>Performs data analytics consulting services for various independent pharmacies and pharmacy buying groups</a:t>
            </a:r>
          </a:p>
          <a:p>
            <a:pPr lvl="1"/>
            <a:endParaRPr lang="en-US" sz="3000" b="1" dirty="0">
              <a:solidFill>
                <a:schemeClr val="bg1"/>
              </a:solidFill>
              <a:latin typeface="Century Gothic" panose="020B0502020202020204" pitchFamily="34" charset="0"/>
            </a:endParaRPr>
          </a:p>
          <a:p>
            <a:pPr lvl="1"/>
            <a:endParaRPr lang="en-US" sz="3000" b="1" dirty="0">
              <a:solidFill>
                <a:schemeClr val="bg1"/>
              </a:solidFill>
              <a:latin typeface="Century Gothic" panose="020B0502020202020204" pitchFamily="34" charset="0"/>
            </a:endParaRPr>
          </a:p>
        </p:txBody>
      </p:sp>
      <p:pic>
        <p:nvPicPr>
          <p:cNvPr id="7" name="Picture 6">
            <a:extLst>
              <a:ext uri="{FF2B5EF4-FFF2-40B4-BE49-F238E27FC236}">
                <a16:creationId xmlns:a16="http://schemas.microsoft.com/office/drawing/2014/main" xmlns="" id="{6DD7F6E6-3F98-4098-87EA-A5D710C46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1942719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68AD54A-A9B2-4411-9A73-1C6EEF60C7B5}"/>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130D038-1047-4E29-9AA2-098E81A7B5EA}"/>
              </a:ext>
            </a:extLst>
          </p:cNvPr>
          <p:cNvSpPr>
            <a:spLocks noGrp="1"/>
          </p:cNvSpPr>
          <p:nvPr>
            <p:ph type="title"/>
          </p:nvPr>
        </p:nvSpPr>
        <p:spPr/>
        <p:txBody>
          <a:bodyPr>
            <a:normAutofit/>
          </a:bodyPr>
          <a:lstStyle/>
          <a:p>
            <a:r>
              <a:rPr lang="en-US" sz="4000" dirty="0">
                <a:solidFill>
                  <a:schemeClr val="bg1"/>
                </a:solidFill>
              </a:rPr>
              <a:t>Overview of Discussion Topics</a:t>
            </a:r>
          </a:p>
        </p:txBody>
      </p:sp>
      <p:sp>
        <p:nvSpPr>
          <p:cNvPr id="3" name="Content Placeholder 2">
            <a:extLst>
              <a:ext uri="{FF2B5EF4-FFF2-40B4-BE49-F238E27FC236}">
                <a16:creationId xmlns:a16="http://schemas.microsoft.com/office/drawing/2014/main" xmlns="" id="{1FB4116F-B258-4AD3-9243-24610E26CD5A}"/>
              </a:ext>
            </a:extLst>
          </p:cNvPr>
          <p:cNvSpPr>
            <a:spLocks noGrp="1"/>
          </p:cNvSpPr>
          <p:nvPr>
            <p:ph idx="1"/>
          </p:nvPr>
        </p:nvSpPr>
        <p:spPr/>
        <p:txBody>
          <a:bodyPr>
            <a:normAutofit fontScale="85000" lnSpcReduction="20000"/>
          </a:bodyPr>
          <a:lstStyle/>
          <a:p>
            <a:pPr marL="342900" indent="-342900"/>
            <a:r>
              <a:rPr lang="en-US" dirty="0">
                <a:solidFill>
                  <a:schemeClr val="bg1"/>
                </a:solidFill>
              </a:rPr>
              <a:t>State Medicaid Program Delivery Systems</a:t>
            </a:r>
          </a:p>
          <a:p>
            <a:pPr marL="742950" lvl="1" indent="-285750"/>
            <a:endParaRPr lang="en-US" sz="900" dirty="0">
              <a:solidFill>
                <a:schemeClr val="bg1"/>
              </a:solidFill>
            </a:endParaRPr>
          </a:p>
          <a:p>
            <a:pPr marL="742950" lvl="1" indent="-285750"/>
            <a:endParaRPr lang="en-US" sz="900" dirty="0">
              <a:solidFill>
                <a:schemeClr val="bg1"/>
              </a:solidFill>
            </a:endParaRPr>
          </a:p>
          <a:p>
            <a:pPr marL="342900" indent="-342900"/>
            <a:r>
              <a:rPr lang="en-US" dirty="0">
                <a:solidFill>
                  <a:schemeClr val="bg1"/>
                </a:solidFill>
              </a:rPr>
              <a:t>Managed Care Pharmacy Framework/Services</a:t>
            </a:r>
          </a:p>
          <a:p>
            <a:pPr marL="742950" lvl="1" indent="-285750"/>
            <a:endParaRPr lang="en-US" sz="900" dirty="0">
              <a:solidFill>
                <a:schemeClr val="bg1"/>
              </a:solidFill>
            </a:endParaRPr>
          </a:p>
          <a:p>
            <a:pPr marL="742950" lvl="1" indent="-285750"/>
            <a:endParaRPr lang="en-US" sz="900" dirty="0">
              <a:solidFill>
                <a:schemeClr val="bg1"/>
              </a:solidFill>
            </a:endParaRPr>
          </a:p>
          <a:p>
            <a:pPr marL="342900" indent="-342900"/>
            <a:r>
              <a:rPr lang="en-US" dirty="0">
                <a:solidFill>
                  <a:schemeClr val="bg1"/>
                </a:solidFill>
              </a:rPr>
              <a:t>Spotlight Issues in Medicaid Managed </a:t>
            </a:r>
            <a:br>
              <a:rPr lang="en-US" dirty="0">
                <a:solidFill>
                  <a:schemeClr val="bg1"/>
                </a:solidFill>
              </a:rPr>
            </a:br>
            <a:r>
              <a:rPr lang="en-US" dirty="0">
                <a:solidFill>
                  <a:schemeClr val="bg1"/>
                </a:solidFill>
              </a:rPr>
              <a:t>Care Pharmacy</a:t>
            </a:r>
          </a:p>
          <a:p>
            <a:pPr marL="285750" indent="-285750"/>
            <a:endParaRPr lang="en-US" sz="1050" dirty="0">
              <a:solidFill>
                <a:schemeClr val="bg1"/>
              </a:solidFill>
            </a:endParaRPr>
          </a:p>
          <a:p>
            <a:pPr marL="342900" indent="-342900"/>
            <a:r>
              <a:rPr lang="en-US" dirty="0">
                <a:solidFill>
                  <a:schemeClr val="bg1"/>
                </a:solidFill>
              </a:rPr>
              <a:t>The Ohio Medicaid Managed Care </a:t>
            </a:r>
            <a:br>
              <a:rPr lang="en-US" dirty="0">
                <a:solidFill>
                  <a:schemeClr val="bg1"/>
                </a:solidFill>
              </a:rPr>
            </a:br>
            <a:r>
              <a:rPr lang="en-US" dirty="0">
                <a:solidFill>
                  <a:schemeClr val="bg1"/>
                </a:solidFill>
              </a:rPr>
              <a:t>Pharmacy Experience</a:t>
            </a:r>
          </a:p>
          <a:p>
            <a:pPr marL="742950" lvl="1" indent="-285750"/>
            <a:endParaRPr lang="en-US" sz="900" dirty="0">
              <a:solidFill>
                <a:schemeClr val="bg1"/>
              </a:solidFill>
            </a:endParaRPr>
          </a:p>
          <a:p>
            <a:pPr marL="742950" lvl="1" indent="-285750"/>
            <a:endParaRPr lang="en-US" sz="900" dirty="0">
              <a:solidFill>
                <a:schemeClr val="bg1"/>
              </a:solidFill>
            </a:endParaRPr>
          </a:p>
          <a:p>
            <a:pPr marL="342900" indent="-342900"/>
            <a:r>
              <a:rPr lang="en-US" dirty="0">
                <a:solidFill>
                  <a:schemeClr val="bg1"/>
                </a:solidFill>
              </a:rPr>
              <a:t>Perspectives Moving Forward</a:t>
            </a:r>
          </a:p>
          <a:p>
            <a:pPr marL="285750" indent="-285750"/>
            <a:endParaRPr lang="en-US" sz="900" dirty="0">
              <a:solidFill>
                <a:schemeClr val="bg1"/>
              </a:solidFill>
            </a:endParaRPr>
          </a:p>
          <a:p>
            <a:pPr marL="285750" indent="-285750"/>
            <a:endParaRPr lang="en-US" sz="900" dirty="0">
              <a:solidFill>
                <a:schemeClr val="bg1"/>
              </a:solidFill>
            </a:endParaRPr>
          </a:p>
          <a:p>
            <a:pPr marL="342900" indent="-342900"/>
            <a:r>
              <a:rPr lang="en-US" dirty="0">
                <a:solidFill>
                  <a:schemeClr val="bg1"/>
                </a:solidFill>
              </a:rPr>
              <a:t>Q &amp; A</a:t>
            </a:r>
            <a:endParaRPr lang="en-US" sz="2000" dirty="0"/>
          </a:p>
          <a:p>
            <a:endParaRPr lang="en-US" dirty="0"/>
          </a:p>
        </p:txBody>
      </p:sp>
      <p:pic>
        <p:nvPicPr>
          <p:cNvPr id="6" name="Picture 5">
            <a:extLst>
              <a:ext uri="{FF2B5EF4-FFF2-40B4-BE49-F238E27FC236}">
                <a16:creationId xmlns:a16="http://schemas.microsoft.com/office/drawing/2014/main" xmlns="" id="{22B01262-2539-40D8-A042-A4BF87D4B4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1933467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68AD54A-A9B2-4411-9A73-1C6EEF60C7B5}"/>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130D038-1047-4E29-9AA2-098E81A7B5EA}"/>
              </a:ext>
            </a:extLst>
          </p:cNvPr>
          <p:cNvSpPr>
            <a:spLocks noGrp="1"/>
          </p:cNvSpPr>
          <p:nvPr>
            <p:ph type="title"/>
          </p:nvPr>
        </p:nvSpPr>
        <p:spPr/>
        <p:txBody>
          <a:bodyPr>
            <a:normAutofit/>
          </a:bodyPr>
          <a:lstStyle/>
          <a:p>
            <a:r>
              <a:rPr lang="en-US" sz="3600" dirty="0">
                <a:solidFill>
                  <a:schemeClr val="bg1"/>
                </a:solidFill>
              </a:rPr>
              <a:t>State Medicaid Delivery Systems</a:t>
            </a:r>
          </a:p>
        </p:txBody>
      </p:sp>
      <p:graphicFrame>
        <p:nvGraphicFramePr>
          <p:cNvPr id="10" name="Content Placeholder 9">
            <a:extLst>
              <a:ext uri="{FF2B5EF4-FFF2-40B4-BE49-F238E27FC236}">
                <a16:creationId xmlns:a16="http://schemas.microsoft.com/office/drawing/2014/main" xmlns="" id="{21244DD1-8578-4F3E-87C5-AB1DB8193721}"/>
              </a:ext>
            </a:extLst>
          </p:cNvPr>
          <p:cNvGraphicFramePr>
            <a:graphicFrameLocks noGrp="1"/>
          </p:cNvGraphicFramePr>
          <p:nvPr>
            <p:ph sz="half" idx="1"/>
            <p:extLst>
              <p:ext uri="{D42A27DB-BD31-4B8C-83A1-F6EECF244321}">
                <p14:modId xmlns:p14="http://schemas.microsoft.com/office/powerpoint/2010/main" val="3757799368"/>
              </p:ext>
            </p:extLst>
          </p:nvPr>
        </p:nvGraphicFramePr>
        <p:xfrm>
          <a:off x="628650" y="1825625"/>
          <a:ext cx="38862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6">
            <a:extLst>
              <a:ext uri="{FF2B5EF4-FFF2-40B4-BE49-F238E27FC236}">
                <a16:creationId xmlns:a16="http://schemas.microsoft.com/office/drawing/2014/main" xmlns="" id="{9F73D6D2-26F2-4411-ACEB-2217536DFA4E}"/>
              </a:ext>
            </a:extLst>
          </p:cNvPr>
          <p:cNvSpPr>
            <a:spLocks noGrp="1"/>
          </p:cNvSpPr>
          <p:nvPr>
            <p:ph sz="half" idx="2"/>
          </p:nvPr>
        </p:nvSpPr>
        <p:spPr/>
        <p:txBody>
          <a:bodyPr>
            <a:normAutofit fontScale="70000" lnSpcReduction="20000"/>
          </a:bodyPr>
          <a:lstStyle/>
          <a:p>
            <a:r>
              <a:rPr lang="en-US" dirty="0">
                <a:solidFill>
                  <a:schemeClr val="bg1"/>
                </a:solidFill>
              </a:rPr>
              <a:t>Two general Medicaid delivery system approaches</a:t>
            </a:r>
          </a:p>
          <a:p>
            <a:pPr lvl="1"/>
            <a:r>
              <a:rPr lang="en-US" sz="2900" dirty="0">
                <a:solidFill>
                  <a:schemeClr val="bg1"/>
                </a:solidFill>
              </a:rPr>
              <a:t>Fee-for-service (FFS)</a:t>
            </a:r>
          </a:p>
          <a:p>
            <a:pPr lvl="1"/>
            <a:r>
              <a:rPr lang="en-US" sz="2900" dirty="0">
                <a:solidFill>
                  <a:schemeClr val="bg1"/>
                </a:solidFill>
              </a:rPr>
              <a:t>Risk based managed care (MCO)</a:t>
            </a:r>
          </a:p>
          <a:p>
            <a:pPr marL="457200" lvl="1" indent="0">
              <a:buNone/>
            </a:pPr>
            <a:endParaRPr lang="en-US" dirty="0">
              <a:solidFill>
                <a:schemeClr val="bg1"/>
              </a:solidFill>
            </a:endParaRPr>
          </a:p>
          <a:p>
            <a:r>
              <a:rPr lang="en-US" dirty="0">
                <a:solidFill>
                  <a:schemeClr val="bg1"/>
                </a:solidFill>
              </a:rPr>
              <a:t>States may utilize one, or a combination of the two </a:t>
            </a:r>
          </a:p>
          <a:p>
            <a:endParaRPr lang="en-US" dirty="0">
              <a:solidFill>
                <a:schemeClr val="bg1"/>
              </a:solidFill>
            </a:endParaRPr>
          </a:p>
          <a:p>
            <a:r>
              <a:rPr lang="en-US" dirty="0">
                <a:solidFill>
                  <a:schemeClr val="bg1"/>
                </a:solidFill>
              </a:rPr>
              <a:t>Approach typically depends on the population being served, access consideration and/or characteristics of the geographic regions in the state</a:t>
            </a:r>
            <a:endParaRPr lang="en-US" sz="2900" dirty="0">
              <a:solidFill>
                <a:schemeClr val="bg1"/>
              </a:solidFill>
            </a:endParaRPr>
          </a:p>
          <a:p>
            <a:pPr lvl="1"/>
            <a:r>
              <a:rPr lang="en-US" sz="2900" dirty="0">
                <a:solidFill>
                  <a:schemeClr val="bg1"/>
                </a:solidFill>
              </a:rPr>
              <a:t>Rural, urban</a:t>
            </a:r>
          </a:p>
        </p:txBody>
      </p:sp>
      <p:pic>
        <p:nvPicPr>
          <p:cNvPr id="6" name="Picture 5">
            <a:extLst>
              <a:ext uri="{FF2B5EF4-FFF2-40B4-BE49-F238E27FC236}">
                <a16:creationId xmlns:a16="http://schemas.microsoft.com/office/drawing/2014/main" xmlns="" id="{22B01262-2539-40D8-A042-A4BF87D4B4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11" name="TextBox 10">
            <a:extLst>
              <a:ext uri="{FF2B5EF4-FFF2-40B4-BE49-F238E27FC236}">
                <a16:creationId xmlns:a16="http://schemas.microsoft.com/office/drawing/2014/main" xmlns="" id="{C788DE11-9E7D-48CB-BCD1-1870593B98A6}"/>
              </a:ext>
            </a:extLst>
          </p:cNvPr>
          <p:cNvSpPr txBox="1"/>
          <p:nvPr/>
        </p:nvSpPr>
        <p:spPr>
          <a:xfrm>
            <a:off x="628650" y="6288652"/>
            <a:ext cx="5455403" cy="276999"/>
          </a:xfrm>
          <a:prstGeom prst="rect">
            <a:avLst/>
          </a:prstGeom>
          <a:noFill/>
        </p:spPr>
        <p:txBody>
          <a:bodyPr wrap="square" rtlCol="0">
            <a:spAutoFit/>
          </a:bodyPr>
          <a:lstStyle/>
          <a:p>
            <a:r>
              <a:rPr lang="en-US" sz="1200" dirty="0">
                <a:solidFill>
                  <a:schemeClr val="bg1"/>
                </a:solidFill>
              </a:rPr>
              <a:t>*Source: CMS </a:t>
            </a:r>
            <a:r>
              <a:rPr lang="en-US" sz="1200" dirty="0">
                <a:solidFill>
                  <a:srgbClr val="FFFF00"/>
                </a:solidFill>
                <a:hlinkClick r:id="rId5">
                  <a:extLst>
                    <a:ext uri="{A12FA001-AC4F-418D-AE19-62706E023703}">
                      <ahyp:hlinkClr xmlns:ahyp="http://schemas.microsoft.com/office/drawing/2018/hyperlinkcolor" xmlns="" val="tx"/>
                    </a:ext>
                  </a:extLst>
                </a:hlinkClick>
              </a:rPr>
              <a:t>State Drug Utilization Data 2017</a:t>
            </a:r>
            <a:r>
              <a:rPr lang="en-US" sz="1200" dirty="0">
                <a:solidFill>
                  <a:srgbClr val="FFFF00"/>
                </a:solidFill>
              </a:rPr>
              <a:t>, excludes 340B </a:t>
            </a:r>
          </a:p>
        </p:txBody>
      </p:sp>
    </p:spTree>
    <p:extLst>
      <p:ext uri="{BB962C8B-B14F-4D97-AF65-F5344CB8AC3E}">
        <p14:creationId xmlns:p14="http://schemas.microsoft.com/office/powerpoint/2010/main" val="3070945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99A8B7F-A9E3-4F40-8B3E-9FA2A25FD0B9}"/>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4" y="0"/>
            <a:ext cx="9144000" cy="6858000"/>
          </a:xfrm>
          <a:prstGeom prst="rect">
            <a:avLst/>
          </a:prstGeom>
        </p:spPr>
      </p:pic>
      <p:sp>
        <p:nvSpPr>
          <p:cNvPr id="2" name="Title 1">
            <a:extLst>
              <a:ext uri="{FF2B5EF4-FFF2-40B4-BE49-F238E27FC236}">
                <a16:creationId xmlns:a16="http://schemas.microsoft.com/office/drawing/2014/main" xmlns="" id="{9998536B-2B43-41CB-AC33-7CC5908CDD6C}"/>
              </a:ext>
            </a:extLst>
          </p:cNvPr>
          <p:cNvSpPr>
            <a:spLocks noGrp="1"/>
          </p:cNvSpPr>
          <p:nvPr>
            <p:ph type="title"/>
          </p:nvPr>
        </p:nvSpPr>
        <p:spPr/>
        <p:txBody>
          <a:bodyPr>
            <a:normAutofit/>
          </a:bodyPr>
          <a:lstStyle/>
          <a:p>
            <a:r>
              <a:rPr lang="en-US" sz="3600" dirty="0">
                <a:solidFill>
                  <a:schemeClr val="bg1"/>
                </a:solidFill>
              </a:rPr>
              <a:t>State Medicaid Delivery Systems</a:t>
            </a:r>
            <a:endParaRPr lang="en-US" sz="3600" dirty="0"/>
          </a:p>
        </p:txBody>
      </p:sp>
      <p:sp>
        <p:nvSpPr>
          <p:cNvPr id="3" name="Text Placeholder 2">
            <a:extLst>
              <a:ext uri="{FF2B5EF4-FFF2-40B4-BE49-F238E27FC236}">
                <a16:creationId xmlns:a16="http://schemas.microsoft.com/office/drawing/2014/main" xmlns="" id="{A88A068B-BD08-4EE9-8DE9-290A758E03DA}"/>
              </a:ext>
            </a:extLst>
          </p:cNvPr>
          <p:cNvSpPr>
            <a:spLocks noGrp="1"/>
          </p:cNvSpPr>
          <p:nvPr>
            <p:ph type="body" idx="1"/>
          </p:nvPr>
        </p:nvSpPr>
        <p:spPr>
          <a:xfrm>
            <a:off x="629842" y="1626920"/>
            <a:ext cx="3868340" cy="428895"/>
          </a:xfrm>
        </p:spPr>
        <p:txBody>
          <a:bodyPr/>
          <a:lstStyle/>
          <a:p>
            <a:pPr algn="ctr"/>
            <a:r>
              <a:rPr lang="en-US" u="sng" dirty="0">
                <a:solidFill>
                  <a:schemeClr val="bg1"/>
                </a:solidFill>
              </a:rPr>
              <a:t>Fee-For-Service</a:t>
            </a:r>
          </a:p>
        </p:txBody>
      </p:sp>
      <p:sp>
        <p:nvSpPr>
          <p:cNvPr id="4" name="Content Placeholder 3">
            <a:extLst>
              <a:ext uri="{FF2B5EF4-FFF2-40B4-BE49-F238E27FC236}">
                <a16:creationId xmlns:a16="http://schemas.microsoft.com/office/drawing/2014/main" xmlns="" id="{8FE7E102-96BC-41CE-BEF6-3580CBAD16AD}"/>
              </a:ext>
            </a:extLst>
          </p:cNvPr>
          <p:cNvSpPr>
            <a:spLocks noGrp="1"/>
          </p:cNvSpPr>
          <p:nvPr>
            <p:ph sz="half" idx="2"/>
          </p:nvPr>
        </p:nvSpPr>
        <p:spPr>
          <a:xfrm>
            <a:off x="509588" y="2168802"/>
            <a:ext cx="3988594" cy="4189135"/>
          </a:xfrm>
        </p:spPr>
        <p:txBody>
          <a:bodyPr>
            <a:normAutofit fontScale="32500" lnSpcReduction="20000"/>
          </a:bodyPr>
          <a:lstStyle/>
          <a:p>
            <a:r>
              <a:rPr lang="en-US" sz="4900" dirty="0">
                <a:solidFill>
                  <a:schemeClr val="bg1"/>
                </a:solidFill>
              </a:rPr>
              <a:t>State enrolls and pays providers directly</a:t>
            </a:r>
          </a:p>
          <a:p>
            <a:r>
              <a:rPr lang="en-US" sz="4900" dirty="0">
                <a:solidFill>
                  <a:schemeClr val="bg1"/>
                </a:solidFill>
              </a:rPr>
              <a:t>State typically hires vendors to administer various functions or performs in-house</a:t>
            </a:r>
          </a:p>
          <a:p>
            <a:pPr lvl="1"/>
            <a:r>
              <a:rPr lang="en-US" sz="4900" dirty="0">
                <a:solidFill>
                  <a:schemeClr val="bg1"/>
                </a:solidFill>
              </a:rPr>
              <a:t>Fiscal agent</a:t>
            </a:r>
          </a:p>
          <a:p>
            <a:pPr lvl="1"/>
            <a:r>
              <a:rPr lang="en-US" sz="4900" dirty="0">
                <a:solidFill>
                  <a:schemeClr val="bg1"/>
                </a:solidFill>
              </a:rPr>
              <a:t>PBM</a:t>
            </a:r>
          </a:p>
          <a:p>
            <a:pPr lvl="1"/>
            <a:r>
              <a:rPr lang="en-US" sz="4900" dirty="0">
                <a:solidFill>
                  <a:schemeClr val="bg1"/>
                </a:solidFill>
              </a:rPr>
              <a:t>Program integrity</a:t>
            </a:r>
          </a:p>
          <a:p>
            <a:pPr lvl="1"/>
            <a:r>
              <a:rPr lang="en-US" sz="4900" dirty="0">
                <a:solidFill>
                  <a:schemeClr val="bg1"/>
                </a:solidFill>
              </a:rPr>
              <a:t>Enrollment brokers</a:t>
            </a:r>
          </a:p>
          <a:p>
            <a:pPr lvl="1"/>
            <a:r>
              <a:rPr lang="en-US" sz="4900" dirty="0">
                <a:solidFill>
                  <a:schemeClr val="bg1"/>
                </a:solidFill>
              </a:rPr>
              <a:t>Medical policy</a:t>
            </a:r>
          </a:p>
          <a:p>
            <a:pPr lvl="1"/>
            <a:r>
              <a:rPr lang="en-US" sz="4900" dirty="0">
                <a:solidFill>
                  <a:schemeClr val="bg1"/>
                </a:solidFill>
              </a:rPr>
              <a:t>Rate setting</a:t>
            </a:r>
          </a:p>
          <a:p>
            <a:pPr lvl="1"/>
            <a:r>
              <a:rPr lang="en-US" sz="4900" dirty="0">
                <a:solidFill>
                  <a:schemeClr val="bg1"/>
                </a:solidFill>
              </a:rPr>
              <a:t>Other consulting services</a:t>
            </a:r>
          </a:p>
          <a:p>
            <a:r>
              <a:rPr lang="en-US" sz="4900" dirty="0">
                <a:solidFill>
                  <a:schemeClr val="bg1"/>
                </a:solidFill>
              </a:rPr>
              <a:t>Various approaches utilized across states</a:t>
            </a:r>
          </a:p>
          <a:p>
            <a:r>
              <a:rPr lang="en-US" sz="4900" dirty="0">
                <a:solidFill>
                  <a:schemeClr val="bg1"/>
                </a:solidFill>
              </a:rPr>
              <a:t>Any willing provider typically applies unless a state has a freedom of choice waiver approved by CMS</a:t>
            </a:r>
          </a:p>
          <a:p>
            <a:pPr marL="0" indent="0">
              <a:buNone/>
            </a:pPr>
            <a:endParaRPr lang="en-US" sz="2200" dirty="0">
              <a:solidFill>
                <a:schemeClr val="bg1"/>
              </a:solidFill>
            </a:endParaRPr>
          </a:p>
          <a:p>
            <a:pPr marL="457200" lvl="1" indent="0">
              <a:buNone/>
            </a:pPr>
            <a:r>
              <a:rPr lang="en-US" sz="2200" dirty="0">
                <a:solidFill>
                  <a:schemeClr val="bg1"/>
                </a:solidFill>
              </a:rPr>
              <a:t>	</a:t>
            </a:r>
          </a:p>
          <a:p>
            <a:endParaRPr lang="en-US" dirty="0">
              <a:solidFill>
                <a:schemeClr val="bg1"/>
              </a:solidFill>
            </a:endParaRPr>
          </a:p>
          <a:p>
            <a:endParaRPr lang="en-US" dirty="0"/>
          </a:p>
        </p:txBody>
      </p:sp>
      <p:sp>
        <p:nvSpPr>
          <p:cNvPr id="5" name="Text Placeholder 4">
            <a:extLst>
              <a:ext uri="{FF2B5EF4-FFF2-40B4-BE49-F238E27FC236}">
                <a16:creationId xmlns:a16="http://schemas.microsoft.com/office/drawing/2014/main" xmlns="" id="{CD30983B-C0D2-447C-AF18-F92BB4CE4F20}"/>
              </a:ext>
            </a:extLst>
          </p:cNvPr>
          <p:cNvSpPr>
            <a:spLocks noGrp="1"/>
          </p:cNvSpPr>
          <p:nvPr>
            <p:ph type="body" sz="quarter" idx="3"/>
          </p:nvPr>
        </p:nvSpPr>
        <p:spPr>
          <a:xfrm>
            <a:off x="4629150" y="1626920"/>
            <a:ext cx="3887391" cy="428895"/>
          </a:xfrm>
        </p:spPr>
        <p:txBody>
          <a:bodyPr/>
          <a:lstStyle/>
          <a:p>
            <a:pPr algn="ctr"/>
            <a:r>
              <a:rPr lang="en-US" u="sng" dirty="0">
                <a:solidFill>
                  <a:schemeClr val="bg1"/>
                </a:solidFill>
              </a:rPr>
              <a:t>Managed Care</a:t>
            </a:r>
          </a:p>
        </p:txBody>
      </p:sp>
      <p:sp>
        <p:nvSpPr>
          <p:cNvPr id="6" name="Content Placeholder 5">
            <a:extLst>
              <a:ext uri="{FF2B5EF4-FFF2-40B4-BE49-F238E27FC236}">
                <a16:creationId xmlns:a16="http://schemas.microsoft.com/office/drawing/2014/main" xmlns="" id="{8717A2F8-6118-490B-9E1C-87D78C514257}"/>
              </a:ext>
            </a:extLst>
          </p:cNvPr>
          <p:cNvSpPr>
            <a:spLocks noGrp="1"/>
          </p:cNvSpPr>
          <p:nvPr>
            <p:ph sz="quarter" idx="4"/>
          </p:nvPr>
        </p:nvSpPr>
        <p:spPr>
          <a:xfrm>
            <a:off x="4629150" y="2090738"/>
            <a:ext cx="3887391" cy="4098925"/>
          </a:xfrm>
        </p:spPr>
        <p:txBody>
          <a:bodyPr>
            <a:noAutofit/>
          </a:bodyPr>
          <a:lstStyle/>
          <a:p>
            <a:r>
              <a:rPr lang="en-US" sz="1600" dirty="0">
                <a:solidFill>
                  <a:schemeClr val="bg1"/>
                </a:solidFill>
              </a:rPr>
              <a:t>Requires waiver or State Plan Amendment (SPA) from CMS to implement</a:t>
            </a:r>
          </a:p>
          <a:p>
            <a:r>
              <a:rPr lang="en-US" sz="1600" dirty="0">
                <a:solidFill>
                  <a:schemeClr val="bg1"/>
                </a:solidFill>
              </a:rPr>
              <a:t>Health plans, coordinated care organizations (CCOs) or managed care organizations (MCOs) are paid a monthly, capitated rate to provide comprehensive care for members</a:t>
            </a:r>
          </a:p>
          <a:p>
            <a:r>
              <a:rPr lang="en-US" sz="1600" dirty="0">
                <a:solidFill>
                  <a:schemeClr val="bg1"/>
                </a:solidFill>
              </a:rPr>
              <a:t>Health plans pay providers directly, at risk for expenditures beyond capitation </a:t>
            </a:r>
          </a:p>
          <a:p>
            <a:r>
              <a:rPr lang="en-US" sz="1600" dirty="0">
                <a:solidFill>
                  <a:schemeClr val="bg1"/>
                </a:solidFill>
              </a:rPr>
              <a:t>Certain services or populations may remain in FFS (Carved Out)</a:t>
            </a:r>
          </a:p>
          <a:p>
            <a:pPr lvl="1"/>
            <a:r>
              <a:rPr lang="en-US" sz="1600" dirty="0">
                <a:solidFill>
                  <a:schemeClr val="bg1"/>
                </a:solidFill>
              </a:rPr>
              <a:t>Pharmacy (all or specific drugs), dental, long term care, age, blind, disabled, certain disease states</a:t>
            </a:r>
          </a:p>
        </p:txBody>
      </p:sp>
      <p:pic>
        <p:nvPicPr>
          <p:cNvPr id="8" name="Picture 7">
            <a:extLst>
              <a:ext uri="{FF2B5EF4-FFF2-40B4-BE49-F238E27FC236}">
                <a16:creationId xmlns:a16="http://schemas.microsoft.com/office/drawing/2014/main" xmlns="" id="{C4038593-1C61-4045-8988-9D428EA532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2274867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F71DF45B-B153-4BD7-87DD-DA794B1740A8}"/>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A3F0FE37-E536-4949-831C-8910AFFB86FF}"/>
              </a:ext>
            </a:extLst>
          </p:cNvPr>
          <p:cNvSpPr>
            <a:spLocks noGrp="1"/>
          </p:cNvSpPr>
          <p:nvPr>
            <p:ph type="title"/>
          </p:nvPr>
        </p:nvSpPr>
        <p:spPr/>
        <p:txBody>
          <a:bodyPr>
            <a:normAutofit/>
          </a:bodyPr>
          <a:lstStyle/>
          <a:p>
            <a:r>
              <a:rPr lang="en-US" dirty="0">
                <a:solidFill>
                  <a:schemeClr val="bg1"/>
                </a:solidFill>
              </a:rPr>
              <a:t>Managed Care Pharmacy Framework/Services</a:t>
            </a:r>
            <a:endParaRPr lang="en-US" dirty="0"/>
          </a:p>
        </p:txBody>
      </p:sp>
      <p:sp>
        <p:nvSpPr>
          <p:cNvPr id="3" name="Content Placeholder 2">
            <a:extLst>
              <a:ext uri="{FF2B5EF4-FFF2-40B4-BE49-F238E27FC236}">
                <a16:creationId xmlns:a16="http://schemas.microsoft.com/office/drawing/2014/main" xmlns="" id="{46366234-91FC-48B1-937F-463594E93CD4}"/>
              </a:ext>
            </a:extLst>
          </p:cNvPr>
          <p:cNvSpPr>
            <a:spLocks noGrp="1"/>
          </p:cNvSpPr>
          <p:nvPr>
            <p:ph sz="half" idx="1"/>
          </p:nvPr>
        </p:nvSpPr>
        <p:spPr>
          <a:xfrm>
            <a:off x="628650" y="1825624"/>
            <a:ext cx="3943350" cy="4441825"/>
          </a:xfrm>
        </p:spPr>
        <p:txBody>
          <a:bodyPr>
            <a:normAutofit fontScale="32500" lnSpcReduction="20000"/>
          </a:bodyPr>
          <a:lstStyle/>
          <a:p>
            <a:pPr marL="285750" indent="-285750"/>
            <a:r>
              <a:rPr lang="en-US" sz="5500" dirty="0">
                <a:solidFill>
                  <a:schemeClr val="bg1"/>
                </a:solidFill>
              </a:rPr>
              <a:t>Academic detailing</a:t>
            </a:r>
          </a:p>
          <a:p>
            <a:pPr marL="285750" indent="-285750"/>
            <a:r>
              <a:rPr lang="en-US" sz="5500" dirty="0">
                <a:solidFill>
                  <a:schemeClr val="bg1"/>
                </a:solidFill>
              </a:rPr>
              <a:t>Ad-hoc reporting</a:t>
            </a:r>
          </a:p>
          <a:p>
            <a:pPr marL="285750" indent="-285750"/>
            <a:r>
              <a:rPr lang="en-US" sz="5500" dirty="0">
                <a:solidFill>
                  <a:schemeClr val="bg1"/>
                </a:solidFill>
              </a:rPr>
              <a:t>Claims adjudication and pharmacy payment</a:t>
            </a:r>
          </a:p>
          <a:p>
            <a:pPr marL="285750" indent="-285750"/>
            <a:r>
              <a:rPr lang="en-US" sz="5500" dirty="0">
                <a:solidFill>
                  <a:schemeClr val="bg1"/>
                </a:solidFill>
              </a:rPr>
              <a:t>Clinical edits (quantity limits, days supply, step therapy, dose optimization, prospective dug utilization review)</a:t>
            </a:r>
          </a:p>
          <a:p>
            <a:pPr marL="285750" indent="-285750"/>
            <a:r>
              <a:rPr lang="en-US" sz="5500" dirty="0">
                <a:solidFill>
                  <a:schemeClr val="bg1"/>
                </a:solidFill>
              </a:rPr>
              <a:t>Commercial drug rebates</a:t>
            </a:r>
          </a:p>
          <a:p>
            <a:pPr marL="285750" indent="-285750"/>
            <a:r>
              <a:rPr lang="en-US" sz="5500" dirty="0">
                <a:solidFill>
                  <a:schemeClr val="bg1"/>
                </a:solidFill>
              </a:rPr>
              <a:t>E-prescribing</a:t>
            </a:r>
          </a:p>
          <a:p>
            <a:pPr marL="285750" indent="-285750"/>
            <a:r>
              <a:rPr lang="en-US" sz="5500" dirty="0">
                <a:solidFill>
                  <a:schemeClr val="bg1"/>
                </a:solidFill>
              </a:rPr>
              <a:t>Mail order including specialty management</a:t>
            </a:r>
          </a:p>
          <a:p>
            <a:pPr marL="285750" indent="-285750"/>
            <a:r>
              <a:rPr lang="en-US" sz="5500" dirty="0">
                <a:solidFill>
                  <a:schemeClr val="bg1"/>
                </a:solidFill>
              </a:rPr>
              <a:t>Medication therapy </a:t>
            </a:r>
            <a:br>
              <a:rPr lang="en-US" sz="5500" dirty="0">
                <a:solidFill>
                  <a:schemeClr val="bg1"/>
                </a:solidFill>
              </a:rPr>
            </a:br>
            <a:r>
              <a:rPr lang="en-US" sz="5500" dirty="0">
                <a:solidFill>
                  <a:schemeClr val="bg1"/>
                </a:solidFill>
              </a:rPr>
              <a:t>management (MTM)</a:t>
            </a:r>
          </a:p>
          <a:p>
            <a:pPr marL="285750" indent="-285750"/>
            <a:r>
              <a:rPr lang="en-US" sz="5500" dirty="0">
                <a:solidFill>
                  <a:schemeClr val="bg1"/>
                </a:solidFill>
              </a:rPr>
              <a:t>Member, pharmacy and prescriber communication and web-site portal development</a:t>
            </a:r>
          </a:p>
          <a:p>
            <a:pPr marL="285750" indent="-285750"/>
            <a:endParaRPr lang="en-US" dirty="0">
              <a:solidFill>
                <a:schemeClr val="bg1"/>
              </a:solidFill>
            </a:endParaRPr>
          </a:p>
        </p:txBody>
      </p:sp>
      <p:sp>
        <p:nvSpPr>
          <p:cNvPr id="4" name="Content Placeholder 3">
            <a:extLst>
              <a:ext uri="{FF2B5EF4-FFF2-40B4-BE49-F238E27FC236}">
                <a16:creationId xmlns:a16="http://schemas.microsoft.com/office/drawing/2014/main" xmlns="" id="{2BD035B8-16EB-4F50-9006-5C2A99632594}"/>
              </a:ext>
            </a:extLst>
          </p:cNvPr>
          <p:cNvSpPr>
            <a:spLocks noGrp="1"/>
          </p:cNvSpPr>
          <p:nvPr>
            <p:ph sz="half" idx="2"/>
          </p:nvPr>
        </p:nvSpPr>
        <p:spPr/>
        <p:txBody>
          <a:bodyPr>
            <a:normAutofit fontScale="32500" lnSpcReduction="20000"/>
          </a:bodyPr>
          <a:lstStyle/>
          <a:p>
            <a:pPr marL="285750" indent="-285750"/>
            <a:r>
              <a:rPr lang="en-US" sz="5500" dirty="0">
                <a:solidFill>
                  <a:schemeClr val="bg1"/>
                </a:solidFill>
              </a:rPr>
              <a:t>Network management</a:t>
            </a:r>
          </a:p>
          <a:p>
            <a:pPr marL="285750" indent="-285750"/>
            <a:r>
              <a:rPr lang="en-US" sz="5500" dirty="0">
                <a:solidFill>
                  <a:schemeClr val="bg1"/>
                </a:solidFill>
              </a:rPr>
              <a:t>P&amp;T committee</a:t>
            </a:r>
          </a:p>
          <a:p>
            <a:pPr marL="285750" indent="-285750"/>
            <a:r>
              <a:rPr lang="en-US" sz="5500" dirty="0">
                <a:solidFill>
                  <a:schemeClr val="bg1"/>
                </a:solidFill>
              </a:rPr>
              <a:t>Pharmacy auditing</a:t>
            </a:r>
          </a:p>
          <a:p>
            <a:pPr marL="285750" indent="-285750"/>
            <a:r>
              <a:rPr lang="en-US" sz="5500" dirty="0">
                <a:solidFill>
                  <a:schemeClr val="bg1"/>
                </a:solidFill>
              </a:rPr>
              <a:t>Preferred drug list management</a:t>
            </a:r>
          </a:p>
          <a:p>
            <a:pPr marL="285750" indent="-285750"/>
            <a:r>
              <a:rPr lang="en-US" sz="5500" dirty="0">
                <a:solidFill>
                  <a:schemeClr val="bg1"/>
                </a:solidFill>
              </a:rPr>
              <a:t>Prior authorization</a:t>
            </a:r>
          </a:p>
          <a:p>
            <a:pPr marL="285750" indent="-285750"/>
            <a:r>
              <a:rPr lang="en-US" sz="5500" dirty="0">
                <a:solidFill>
                  <a:schemeClr val="bg1"/>
                </a:solidFill>
              </a:rPr>
              <a:t>Procedure coded drugs</a:t>
            </a:r>
          </a:p>
          <a:p>
            <a:pPr marL="285750" indent="-285750"/>
            <a:r>
              <a:rPr lang="en-US" sz="5500" dirty="0">
                <a:solidFill>
                  <a:schemeClr val="bg1"/>
                </a:solidFill>
              </a:rPr>
              <a:t>Retrospective DUR</a:t>
            </a:r>
          </a:p>
          <a:p>
            <a:pPr marL="285750" indent="-285750"/>
            <a:r>
              <a:rPr lang="en-US" sz="5500" dirty="0">
                <a:solidFill>
                  <a:schemeClr val="bg1"/>
                </a:solidFill>
              </a:rPr>
              <a:t>Quarterly and annual reporting</a:t>
            </a:r>
          </a:p>
          <a:p>
            <a:pPr marL="285750" indent="-285750"/>
            <a:r>
              <a:rPr lang="en-US" sz="5500" dirty="0">
                <a:solidFill>
                  <a:schemeClr val="bg1"/>
                </a:solidFill>
              </a:rPr>
              <a:t>State pharmacy policy support</a:t>
            </a:r>
          </a:p>
          <a:p>
            <a:pPr marL="285750" indent="-285750"/>
            <a:r>
              <a:rPr lang="en-US" sz="5500" dirty="0">
                <a:solidFill>
                  <a:schemeClr val="bg1"/>
                </a:solidFill>
              </a:rPr>
              <a:t>Therapeutic interchange</a:t>
            </a:r>
          </a:p>
          <a:p>
            <a:pPr marL="285750" indent="-285750"/>
            <a:r>
              <a:rPr lang="en-US" sz="5500" dirty="0">
                <a:solidFill>
                  <a:schemeClr val="bg1"/>
                </a:solidFill>
              </a:rPr>
              <a:t>Trend management</a:t>
            </a:r>
          </a:p>
          <a:p>
            <a:pPr marL="285750" indent="-285750"/>
            <a:endParaRPr lang="en-US" dirty="0"/>
          </a:p>
        </p:txBody>
      </p:sp>
      <p:pic>
        <p:nvPicPr>
          <p:cNvPr id="6" name="Picture 5">
            <a:extLst>
              <a:ext uri="{FF2B5EF4-FFF2-40B4-BE49-F238E27FC236}">
                <a16:creationId xmlns:a16="http://schemas.microsoft.com/office/drawing/2014/main" xmlns="" id="{7FA2F2B3-FBB1-4730-9F3E-FD34164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1555189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A84DAA3-57DA-4F00-AF3F-F494A2B0B91B}"/>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F3C21222-0BB8-4CCE-97D5-5E1B191AA406}"/>
              </a:ext>
            </a:extLst>
          </p:cNvPr>
          <p:cNvSpPr>
            <a:spLocks noGrp="1"/>
          </p:cNvSpPr>
          <p:nvPr>
            <p:ph type="title"/>
          </p:nvPr>
        </p:nvSpPr>
        <p:spPr/>
        <p:txBody>
          <a:bodyPr>
            <a:noAutofit/>
          </a:bodyPr>
          <a:lstStyle/>
          <a:p>
            <a:r>
              <a:rPr lang="en-US" sz="2800" dirty="0">
                <a:solidFill>
                  <a:schemeClr val="bg1"/>
                </a:solidFill>
              </a:rPr>
              <a:t>Highlights of Medicaid and CHIP </a:t>
            </a:r>
            <a:br>
              <a:rPr lang="en-US" sz="2800" dirty="0">
                <a:solidFill>
                  <a:schemeClr val="bg1"/>
                </a:solidFill>
              </a:rPr>
            </a:br>
            <a:r>
              <a:rPr lang="en-US" sz="2800" dirty="0">
                <a:solidFill>
                  <a:schemeClr val="bg1"/>
                </a:solidFill>
              </a:rPr>
              <a:t>Managed Care Final Rule (CMS-2390-F)</a:t>
            </a:r>
            <a:endParaRPr lang="en-US" sz="2800" dirty="0"/>
          </a:p>
        </p:txBody>
      </p:sp>
      <p:pic>
        <p:nvPicPr>
          <p:cNvPr id="13" name="Picture 12">
            <a:extLst>
              <a:ext uri="{FF2B5EF4-FFF2-40B4-BE49-F238E27FC236}">
                <a16:creationId xmlns:a16="http://schemas.microsoft.com/office/drawing/2014/main" xmlns="" id="{61CD50FB-DFAD-4138-B57E-D5D131743E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8" name="Rectangle 7">
            <a:extLst>
              <a:ext uri="{FF2B5EF4-FFF2-40B4-BE49-F238E27FC236}">
                <a16:creationId xmlns:a16="http://schemas.microsoft.com/office/drawing/2014/main" xmlns="" id="{044B7102-800F-4366-BA78-EF59D28A6DFD}"/>
              </a:ext>
            </a:extLst>
          </p:cNvPr>
          <p:cNvSpPr/>
          <p:nvPr/>
        </p:nvSpPr>
        <p:spPr>
          <a:xfrm>
            <a:off x="317717" y="2289853"/>
            <a:ext cx="2797444" cy="439154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71450" indent="-171450">
              <a:buFont typeface="Arial" panose="020B0604020202020204" pitchFamily="34" charset="0"/>
              <a:buChar char="•"/>
            </a:pPr>
            <a:r>
              <a:rPr lang="en-US" sz="1050" dirty="0">
                <a:solidFill>
                  <a:schemeClr val="tx1"/>
                </a:solidFill>
              </a:rPr>
              <a:t>Prescription drug coverage under Medicaid MCOs should demonstrate coverage consistent with the amount, duration, and scope as described by Medicaid FFS.</a:t>
            </a:r>
          </a:p>
          <a:p>
            <a:pPr marL="171450" indent="-171450">
              <a:buFont typeface="Arial" panose="020B0604020202020204" pitchFamily="34" charset="0"/>
              <a:buChar char="•"/>
            </a:pPr>
            <a:endParaRPr lang="en-US" sz="1050" dirty="0">
              <a:solidFill>
                <a:schemeClr val="tx1"/>
              </a:solidFill>
            </a:endParaRPr>
          </a:p>
          <a:p>
            <a:pPr marL="171450" indent="-171450">
              <a:buFont typeface="Arial" panose="020B0604020202020204" pitchFamily="34" charset="0"/>
              <a:buChar char="•"/>
            </a:pPr>
            <a:r>
              <a:rPr lang="en-US" sz="1050" dirty="0">
                <a:solidFill>
                  <a:schemeClr val="tx1"/>
                </a:solidFill>
              </a:rPr>
              <a:t>MCOs can not have medically necessary criteria for prescription drugs that are more stringent than FFS.</a:t>
            </a:r>
          </a:p>
          <a:p>
            <a:pPr marL="171450" indent="-171450">
              <a:buFont typeface="Arial" panose="020B0604020202020204" pitchFamily="34" charset="0"/>
              <a:buChar char="•"/>
            </a:pPr>
            <a:endParaRPr lang="en-US" sz="1050" dirty="0">
              <a:solidFill>
                <a:schemeClr val="tx1"/>
              </a:solidFill>
            </a:endParaRPr>
          </a:p>
          <a:p>
            <a:pPr marL="171450" indent="-171450">
              <a:buFont typeface="Arial" panose="020B0604020202020204" pitchFamily="34" charset="0"/>
              <a:buChar char="•"/>
            </a:pPr>
            <a:r>
              <a:rPr lang="en-US" sz="1050" dirty="0"/>
              <a:t>A managed care plan that agrees to provide coverage of a subset of covered outpatient drugs under the contract with the state needs to provide coverage of every covered outpatient drug included in the subset when the manufacturer of those drugs entered into a rebate agreement. </a:t>
            </a:r>
          </a:p>
          <a:p>
            <a:pPr marL="171450" indent="-171450">
              <a:buFont typeface="Arial" panose="020B0604020202020204" pitchFamily="34" charset="0"/>
              <a:buChar char="•"/>
            </a:pPr>
            <a:endParaRPr lang="en-US" sz="1050" dirty="0"/>
          </a:p>
          <a:p>
            <a:pPr marL="171450" indent="-171450">
              <a:buFont typeface="Arial" panose="020B0604020202020204" pitchFamily="34" charset="0"/>
              <a:buChar char="•"/>
            </a:pPr>
            <a:r>
              <a:rPr lang="en-US" sz="1050" dirty="0"/>
              <a:t>States are required to provide coverage of outpatient drugs that are not included in the managed care plan’s contract and the state may meet this obligation through FFS or another delivery system.</a:t>
            </a:r>
          </a:p>
        </p:txBody>
      </p:sp>
      <p:sp>
        <p:nvSpPr>
          <p:cNvPr id="3" name="Rectangle 2">
            <a:extLst>
              <a:ext uri="{FF2B5EF4-FFF2-40B4-BE49-F238E27FC236}">
                <a16:creationId xmlns:a16="http://schemas.microsoft.com/office/drawing/2014/main" xmlns="" id="{ADCF8A2B-CF94-4398-9DEB-A7F318D9C65D}"/>
              </a:ext>
            </a:extLst>
          </p:cNvPr>
          <p:cNvSpPr/>
          <p:nvPr/>
        </p:nvSpPr>
        <p:spPr>
          <a:xfrm>
            <a:off x="302219" y="1670123"/>
            <a:ext cx="2812942" cy="59198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t>Access/Quality</a:t>
            </a:r>
          </a:p>
        </p:txBody>
      </p:sp>
      <p:sp>
        <p:nvSpPr>
          <p:cNvPr id="16" name="Rectangle 15">
            <a:extLst>
              <a:ext uri="{FF2B5EF4-FFF2-40B4-BE49-F238E27FC236}">
                <a16:creationId xmlns:a16="http://schemas.microsoft.com/office/drawing/2014/main" xmlns="" id="{404A9CD0-16D5-4AA9-B420-13040E7E3D8F}"/>
              </a:ext>
            </a:extLst>
          </p:cNvPr>
          <p:cNvSpPr/>
          <p:nvPr/>
        </p:nvSpPr>
        <p:spPr>
          <a:xfrm>
            <a:off x="3236565" y="2289853"/>
            <a:ext cx="2797444" cy="439154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 typeface="Arial" panose="020B0604020202020204" pitchFamily="34" charset="0"/>
              <a:buChar char="•"/>
            </a:pPr>
            <a:r>
              <a:rPr lang="en-US" sz="1050" dirty="0"/>
              <a:t>Managed care plans submit utilization data under section 1927(b)(2) of the Act within 45 calendar days after the end of each quarterly rebate period. 45 calendar days is the maximum limit. The 45 calendar day timeframe ensures managed care plan data is included in state utilization data submitted to manufacturers. </a:t>
            </a:r>
          </a:p>
          <a:p>
            <a:endParaRPr lang="en-US" sz="1050" dirty="0"/>
          </a:p>
          <a:p>
            <a:pPr marL="285750" indent="-285750">
              <a:buFont typeface="Arial" panose="020B0604020202020204" pitchFamily="34" charset="0"/>
              <a:buChar char="•"/>
            </a:pPr>
            <a:r>
              <a:rPr lang="en-US" sz="1050" dirty="0"/>
              <a:t>Utilization data must include, at a minimum, information on the total number of units of each dosage form, strength, and package size by National Drug Code of each covered outpatient drug dispensed or covered by the managed care plan. </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1050" dirty="0"/>
              <a:t>States are required to submit utilization data to manufacturers for rebates no later than 60 days after the end of each rebate period (quarter).</a:t>
            </a:r>
          </a:p>
        </p:txBody>
      </p:sp>
      <p:sp>
        <p:nvSpPr>
          <p:cNvPr id="17" name="Rectangle 16">
            <a:extLst>
              <a:ext uri="{FF2B5EF4-FFF2-40B4-BE49-F238E27FC236}">
                <a16:creationId xmlns:a16="http://schemas.microsoft.com/office/drawing/2014/main" xmlns="" id="{D0E98D10-8F20-447F-B14A-3DAC829A9464}"/>
              </a:ext>
            </a:extLst>
          </p:cNvPr>
          <p:cNvSpPr/>
          <p:nvPr/>
        </p:nvSpPr>
        <p:spPr>
          <a:xfrm>
            <a:off x="3221067" y="1670123"/>
            <a:ext cx="2812942" cy="59198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Reporting</a:t>
            </a: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3EB07137-3307-4262-BF96-50DD18D8EC6A}"/>
                  </a:ext>
                </a:extLst>
              </p:cNvPr>
              <p:cNvSpPr/>
              <p:nvPr/>
            </p:nvSpPr>
            <p:spPr>
              <a:xfrm>
                <a:off x="6143788" y="2289853"/>
                <a:ext cx="2797444" cy="4391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US" sz="1050" dirty="0">
                    <a:solidFill>
                      <a:schemeClr val="bg1"/>
                    </a:solidFill>
                  </a:rPr>
                  <a:t>438.8: calculation standards f</a:t>
                </a:r>
              </a:p>
              <a:p>
                <a:pPr marL="285750" indent="-285750">
                  <a:buFont typeface="Arial" panose="020B0604020202020204" pitchFamily="34" charset="0"/>
                  <a:buChar char="•"/>
                </a:pPr>
                <a:r>
                  <a:rPr lang="en-US" sz="1050" dirty="0"/>
                  <a:t>438.8: Calculation standards for components of the MLR </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1050" b="1" dirty="0"/>
                  <a:t>Medical </a:t>
                </a:r>
                <a:r>
                  <a:rPr lang="en-US" sz="1050" dirty="0"/>
                  <a:t>care vs </a:t>
                </a:r>
                <a:r>
                  <a:rPr lang="en-US" sz="1050" b="1" dirty="0"/>
                  <a:t>administrative</a:t>
                </a:r>
                <a:r>
                  <a:rPr lang="en-US" sz="1050" dirty="0"/>
                  <a:t> components of capitation rates</a:t>
                </a:r>
              </a:p>
              <a:p>
                <a:endParaRPr lang="en-US" sz="1050" dirty="0"/>
              </a:p>
              <a:p>
                <a:pPr/>
                <a14:m>
                  <m:oMathPara xmlns:m="http://schemas.openxmlformats.org/officeDocument/2006/math">
                    <m:oMathParaPr>
                      <m:jc m:val="center"/>
                    </m:oMathParaPr>
                    <m:oMath xmlns:m="http://schemas.openxmlformats.org/officeDocument/2006/math">
                      <m:f>
                        <m:fPr>
                          <m:ctrlPr>
                            <a:rPr lang="en-US" sz="1200" b="1" i="1" smtClean="0">
                              <a:latin typeface="Cambria Math" panose="02040503050406030204" pitchFamily="18" charset="0"/>
                            </a:rPr>
                          </m:ctrlPr>
                        </m:fPr>
                        <m:num>
                          <m:r>
                            <a:rPr lang="en-US" sz="1200" b="1" i="1">
                              <a:latin typeface="Cambria Math" panose="02040503050406030204" pitchFamily="18" charset="0"/>
                            </a:rPr>
                            <m:t>𝑪𝒍𝒂𝒊𝒎𝒔</m:t>
                          </m:r>
                          <m:r>
                            <a:rPr lang="en-US" sz="1200" b="1" i="1">
                              <a:latin typeface="Cambria Math" panose="02040503050406030204" pitchFamily="18" charset="0"/>
                            </a:rPr>
                            <m:t>+</m:t>
                          </m:r>
                          <m:r>
                            <a:rPr lang="en-US" sz="1200" b="1" i="1">
                              <a:latin typeface="Cambria Math" panose="02040503050406030204" pitchFamily="18" charset="0"/>
                            </a:rPr>
                            <m:t>𝑸𝑰</m:t>
                          </m:r>
                          <m:r>
                            <a:rPr lang="en-US" sz="1200" b="1" i="1">
                              <a:latin typeface="Cambria Math" panose="02040503050406030204" pitchFamily="18" charset="0"/>
                            </a:rPr>
                            <m:t> </m:t>
                          </m:r>
                          <m:r>
                            <a:rPr lang="en-US" sz="1200" b="1" i="1">
                              <a:latin typeface="Cambria Math" panose="02040503050406030204" pitchFamily="18" charset="0"/>
                            </a:rPr>
                            <m:t>𝑬𝒙𝒑𝒆𝒏𝒔𝒆</m:t>
                          </m:r>
                          <m:r>
                            <a:rPr lang="en-US" sz="1200" b="1" i="1">
                              <a:latin typeface="Cambria Math" panose="02040503050406030204" pitchFamily="18" charset="0"/>
                            </a:rPr>
                            <m:t>+</m:t>
                          </m:r>
                          <m:r>
                            <a:rPr lang="en-US" sz="1200" b="1" i="1">
                              <a:latin typeface="Cambria Math" panose="02040503050406030204" pitchFamily="18" charset="0"/>
                            </a:rPr>
                            <m:t>𝑭𝑷</m:t>
                          </m:r>
                        </m:num>
                        <m:den>
                          <m:r>
                            <a:rPr lang="en-US" sz="1200" b="1" i="1" smtClean="0">
                              <a:latin typeface="Cambria Math" panose="02040503050406030204" pitchFamily="18" charset="0"/>
                            </a:rPr>
                            <m:t>𝑷𝒓𝒆𝒎𝒊𝒖𝒎</m:t>
                          </m:r>
                          <m:r>
                            <a:rPr lang="en-US" sz="1200" b="1" i="1" smtClean="0">
                              <a:latin typeface="Cambria Math" panose="02040503050406030204" pitchFamily="18" charset="0"/>
                            </a:rPr>
                            <m:t> −</m:t>
                          </m:r>
                          <m:r>
                            <a:rPr lang="en-US" sz="1200" b="1" i="1" smtClean="0">
                              <a:latin typeface="Cambria Math" panose="02040503050406030204" pitchFamily="18" charset="0"/>
                            </a:rPr>
                            <m:t>𝑻𝒂𝒙𝒆𝒔</m:t>
                          </m:r>
                          <m:r>
                            <a:rPr lang="en-US" sz="1200" b="1" i="1" smtClean="0">
                              <a:latin typeface="Cambria Math" panose="02040503050406030204" pitchFamily="18" charset="0"/>
                            </a:rPr>
                            <m:t> &amp;</m:t>
                          </m:r>
                          <m:r>
                            <a:rPr lang="en-US" sz="1200" b="1" i="1" smtClean="0">
                              <a:latin typeface="Cambria Math" panose="02040503050406030204" pitchFamily="18" charset="0"/>
                            </a:rPr>
                            <m:t>𝑭𝒆𝒆𝒔</m:t>
                          </m:r>
                        </m:den>
                      </m:f>
                    </m:oMath>
                  </m:oMathPara>
                </a14:m>
                <a:endParaRPr lang="en-US" sz="1200" b="1" i="1" dirty="0"/>
              </a:p>
              <a:p>
                <a:endParaRPr lang="en-US" sz="1200" b="1" i="1" dirty="0"/>
              </a:p>
              <a:p>
                <a:pPr/>
                <a14:m>
                  <m:oMathPara xmlns:m="http://schemas.openxmlformats.org/officeDocument/2006/math">
                    <m:oMathParaPr>
                      <m:jc m:val="center"/>
                    </m:oMathParaPr>
                    <m:oMath xmlns:m="http://schemas.openxmlformats.org/officeDocument/2006/math">
                      <m:r>
                        <a:rPr lang="en-US" sz="1200" b="1" i="1" smtClean="0">
                          <a:latin typeface="Cambria Math" panose="02040503050406030204" pitchFamily="18" charset="0"/>
                        </a:rPr>
                        <m:t>+</m:t>
                      </m:r>
                    </m:oMath>
                  </m:oMathPara>
                </a14:m>
                <a:endParaRPr lang="en-US" sz="1200" b="1" i="1" dirty="0"/>
              </a:p>
              <a:p>
                <a:endParaRPr lang="en-US" sz="1200" b="1" i="1" dirty="0"/>
              </a:p>
              <a:p>
                <a:pPr/>
                <a14:m>
                  <m:oMathPara xmlns:m="http://schemas.openxmlformats.org/officeDocument/2006/math">
                    <m:oMathParaPr>
                      <m:jc m:val="center"/>
                    </m:oMathParaPr>
                    <m:oMath xmlns:m="http://schemas.openxmlformats.org/officeDocument/2006/math">
                      <m:r>
                        <a:rPr lang="en-US" sz="1200" b="1" i="1" smtClean="0">
                          <a:latin typeface="Cambria Math" panose="02040503050406030204" pitchFamily="18" charset="0"/>
                        </a:rPr>
                        <m:t>𝑪𝒓𝒆𝒅𝒊𝒃𝒊𝒍𝒊𝒕𝒚</m:t>
                      </m:r>
                      <m:r>
                        <a:rPr lang="en-US" sz="1200" b="1" i="1" smtClean="0">
                          <a:latin typeface="Cambria Math" panose="02040503050406030204" pitchFamily="18" charset="0"/>
                        </a:rPr>
                        <m:t> </m:t>
                      </m:r>
                      <m:r>
                        <a:rPr lang="en-US" sz="1200" b="1" i="1" smtClean="0">
                          <a:latin typeface="Cambria Math" panose="02040503050406030204" pitchFamily="18" charset="0"/>
                        </a:rPr>
                        <m:t>𝑨𝒅𝒋𝒖𝒔𝒕𝒎𝒆𝒏𝒕</m:t>
                      </m:r>
                    </m:oMath>
                  </m:oMathPara>
                </a14:m>
                <a:endParaRPr lang="en-US" sz="1200" b="1" i="1" dirty="0"/>
              </a:p>
              <a:p>
                <a:endParaRPr lang="en-US" sz="1200" b="1" i="1" dirty="0"/>
              </a:p>
              <a:p>
                <a:pPr/>
                <a14:m>
                  <m:oMathPara xmlns:m="http://schemas.openxmlformats.org/officeDocument/2006/math">
                    <m:oMathParaPr>
                      <m:jc m:val="center"/>
                    </m:oMathParaPr>
                    <m:oMath xmlns:m="http://schemas.openxmlformats.org/officeDocument/2006/math">
                      <m:r>
                        <a:rPr lang="en-US" sz="1200" b="1" i="1" smtClean="0">
                          <a:latin typeface="Cambria Math" panose="02040503050406030204" pitchFamily="18" charset="0"/>
                        </a:rPr>
                        <m:t>=</m:t>
                      </m:r>
                    </m:oMath>
                  </m:oMathPara>
                </a14:m>
                <a:endParaRPr lang="en-US" sz="1200" b="1" i="1" dirty="0"/>
              </a:p>
              <a:p>
                <a:endParaRPr lang="en-US" sz="1200" b="1" i="1" dirty="0"/>
              </a:p>
              <a:p>
                <a:pPr/>
                <a14:m>
                  <m:oMathPara xmlns:m="http://schemas.openxmlformats.org/officeDocument/2006/math">
                    <m:oMathParaPr>
                      <m:jc m:val="center"/>
                    </m:oMathParaPr>
                    <m:oMath xmlns:m="http://schemas.openxmlformats.org/officeDocument/2006/math">
                      <m:r>
                        <a:rPr lang="en-US" sz="1200" b="1" i="1" smtClean="0">
                          <a:latin typeface="Cambria Math" panose="02040503050406030204" pitchFamily="18" charset="0"/>
                        </a:rPr>
                        <m:t>𝑴𝑳𝑹</m:t>
                      </m:r>
                      <m:r>
                        <a:rPr lang="en-US" sz="1200" b="1" i="1" smtClean="0">
                          <a:latin typeface="Cambria Math" panose="02040503050406030204" pitchFamily="18" charset="0"/>
                        </a:rPr>
                        <m:t> </m:t>
                      </m:r>
                    </m:oMath>
                  </m:oMathPara>
                </a14:m>
                <a:endParaRPr lang="en-US" sz="1200" b="1" dirty="0"/>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1050" dirty="0"/>
                  <a:t>QI = Quality Improvement </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1050" dirty="0"/>
                  <a:t>FP = Fraud Prevention Activities</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1050" dirty="0"/>
                  <a:t>Starting in July 1, 2017 Medicaid MLR must be at a minimum 85%</a:t>
                </a:r>
              </a:p>
            </p:txBody>
          </p:sp>
        </mc:Choice>
        <mc:Fallback xmlns="">
          <p:sp>
            <p:nvSpPr>
              <p:cNvPr id="18" name="Rectangle 17">
                <a:extLst>
                  <a:ext uri="{FF2B5EF4-FFF2-40B4-BE49-F238E27FC236}">
                    <a16:creationId xmlns:a16="http://schemas.microsoft.com/office/drawing/2014/main" id="{3EB07137-3307-4262-BF96-50DD18D8EC6A}"/>
                  </a:ext>
                </a:extLst>
              </p:cNvPr>
              <p:cNvSpPr>
                <a:spLocks noRot="1" noChangeAspect="1" noMove="1" noResize="1" noEditPoints="1" noAdjustHandles="1" noChangeArrowheads="1" noChangeShapeType="1" noTextEdit="1"/>
              </p:cNvSpPr>
              <p:nvPr/>
            </p:nvSpPr>
            <p:spPr>
              <a:xfrm>
                <a:off x="6143788" y="2289853"/>
                <a:ext cx="2797444" cy="4391541"/>
              </a:xfrm>
              <a:prstGeom prst="rect">
                <a:avLst/>
              </a:prstGeom>
              <a:blipFill>
                <a:blip r:embed="rId5"/>
                <a:stretch>
                  <a:fillRect/>
                </a:stretch>
              </a:blipFill>
            </p:spPr>
            <p:txBody>
              <a:bodyPr/>
              <a:lstStyle/>
              <a:p>
                <a:r>
                  <a:rPr lang="en-US">
                    <a:noFill/>
                  </a:rPr>
                  <a:t> </a:t>
                </a:r>
              </a:p>
            </p:txBody>
          </p:sp>
        </mc:Fallback>
      </mc:AlternateContent>
      <p:sp>
        <p:nvSpPr>
          <p:cNvPr id="19" name="Rectangle 18">
            <a:extLst>
              <a:ext uri="{FF2B5EF4-FFF2-40B4-BE49-F238E27FC236}">
                <a16:creationId xmlns:a16="http://schemas.microsoft.com/office/drawing/2014/main" xmlns="" id="{CC675B5A-2B1D-4562-A724-25C857B2541F}"/>
              </a:ext>
            </a:extLst>
          </p:cNvPr>
          <p:cNvSpPr/>
          <p:nvPr/>
        </p:nvSpPr>
        <p:spPr>
          <a:xfrm>
            <a:off x="6128290" y="1670123"/>
            <a:ext cx="2812942" cy="59198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Medical Loss Ratio (MLR)</a:t>
            </a:r>
          </a:p>
        </p:txBody>
      </p:sp>
    </p:spTree>
    <p:extLst>
      <p:ext uri="{BB962C8B-B14F-4D97-AF65-F5344CB8AC3E}">
        <p14:creationId xmlns:p14="http://schemas.microsoft.com/office/powerpoint/2010/main" val="2181048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A84DAA3-57DA-4F00-AF3F-F494A2B0B91B}"/>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F3C21222-0BB8-4CCE-97D5-5E1B191AA406}"/>
              </a:ext>
            </a:extLst>
          </p:cNvPr>
          <p:cNvSpPr>
            <a:spLocks noGrp="1"/>
          </p:cNvSpPr>
          <p:nvPr>
            <p:ph type="title"/>
          </p:nvPr>
        </p:nvSpPr>
        <p:spPr/>
        <p:txBody>
          <a:bodyPr>
            <a:noAutofit/>
          </a:bodyPr>
          <a:lstStyle/>
          <a:p>
            <a:r>
              <a:rPr lang="en-US" sz="2800" dirty="0">
                <a:solidFill>
                  <a:schemeClr val="bg1"/>
                </a:solidFill>
              </a:rPr>
              <a:t>Goals of Medicaid and CHIP </a:t>
            </a:r>
            <a:br>
              <a:rPr lang="en-US" sz="2800" dirty="0">
                <a:solidFill>
                  <a:schemeClr val="bg1"/>
                </a:solidFill>
              </a:rPr>
            </a:br>
            <a:r>
              <a:rPr lang="en-US" sz="2800" dirty="0">
                <a:solidFill>
                  <a:schemeClr val="bg1"/>
                </a:solidFill>
              </a:rPr>
              <a:t>Managed Care Final Rule (CMS-2390-F)</a:t>
            </a:r>
            <a:endParaRPr lang="en-US" sz="2800" dirty="0"/>
          </a:p>
        </p:txBody>
      </p:sp>
      <p:pic>
        <p:nvPicPr>
          <p:cNvPr id="5" name="Picture 4">
            <a:extLst>
              <a:ext uri="{FF2B5EF4-FFF2-40B4-BE49-F238E27FC236}">
                <a16:creationId xmlns:a16="http://schemas.microsoft.com/office/drawing/2014/main" xmlns="" id="{B4159193-D77F-47BF-B56A-257910C5C9CF}"/>
              </a:ext>
            </a:extLst>
          </p:cNvPr>
          <p:cNvPicPr>
            <a:picLocks noChangeAspect="1"/>
          </p:cNvPicPr>
          <p:nvPr/>
        </p:nvPicPr>
        <p:blipFill>
          <a:blip r:embed="rId3"/>
          <a:stretch>
            <a:fillRect/>
          </a:stretch>
        </p:blipFill>
        <p:spPr>
          <a:xfrm>
            <a:off x="547843" y="1985530"/>
            <a:ext cx="2786379" cy="2085903"/>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xmlns="" id="{508C1533-C130-43DB-8F27-7DAA9FDD9DEB}"/>
              </a:ext>
            </a:extLst>
          </p:cNvPr>
          <p:cNvPicPr>
            <a:picLocks noChangeAspect="1"/>
          </p:cNvPicPr>
          <p:nvPr/>
        </p:nvPicPr>
        <p:blipFill>
          <a:blip r:embed="rId4"/>
          <a:stretch>
            <a:fillRect/>
          </a:stretch>
        </p:blipFill>
        <p:spPr>
          <a:xfrm>
            <a:off x="3623534" y="2792878"/>
            <a:ext cx="5194033" cy="3404719"/>
          </a:xfrm>
          <a:prstGeom prst="rect">
            <a:avLst/>
          </a:prstGeom>
          <a:ln>
            <a:solidFill>
              <a:schemeClr val="tx1"/>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xmlns="" id="{010CBACC-70CC-40B4-B758-8A2E0E89C8FA}"/>
              </a:ext>
            </a:extLst>
          </p:cNvPr>
          <p:cNvSpPr txBox="1"/>
          <p:nvPr/>
        </p:nvSpPr>
        <p:spPr>
          <a:xfrm>
            <a:off x="540094" y="6400868"/>
            <a:ext cx="7278802" cy="261610"/>
          </a:xfrm>
          <a:prstGeom prst="rect">
            <a:avLst/>
          </a:prstGeom>
          <a:noFill/>
        </p:spPr>
        <p:txBody>
          <a:bodyPr wrap="square" rtlCol="0">
            <a:spAutoFit/>
          </a:bodyPr>
          <a:lstStyle/>
          <a:p>
            <a:r>
              <a:rPr lang="en-US" sz="1100" dirty="0">
                <a:solidFill>
                  <a:schemeClr val="bg1"/>
                </a:solidFill>
              </a:rPr>
              <a:t>Source: https://www.medicaid.gov/medicaid/managed-care/downloads/program-integrity.pdf</a:t>
            </a:r>
            <a:endParaRPr lang="en-US" sz="1100" dirty="0">
              <a:solidFill>
                <a:srgbClr val="FFFF00"/>
              </a:solidFill>
            </a:endParaRPr>
          </a:p>
        </p:txBody>
      </p:sp>
      <p:pic>
        <p:nvPicPr>
          <p:cNvPr id="11" name="Graphic 10" descr="Arrow: Counterclockwise curve">
            <a:extLst>
              <a:ext uri="{FF2B5EF4-FFF2-40B4-BE49-F238E27FC236}">
                <a16:creationId xmlns:a16="http://schemas.microsoft.com/office/drawing/2014/main" xmlns="" id="{DBC747EE-580E-4211-8A3C-A4F06EA744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8025592">
            <a:off x="2032543" y="3682471"/>
            <a:ext cx="1625531" cy="1625531"/>
          </a:xfrm>
          <a:prstGeom prst="rect">
            <a:avLst/>
          </a:prstGeom>
        </p:spPr>
      </p:pic>
      <p:sp>
        <p:nvSpPr>
          <p:cNvPr id="12" name="Rectangle 11">
            <a:extLst>
              <a:ext uri="{FF2B5EF4-FFF2-40B4-BE49-F238E27FC236}">
                <a16:creationId xmlns:a16="http://schemas.microsoft.com/office/drawing/2014/main" xmlns="" id="{A5D60EA4-3B13-4194-99DE-3C2DAC074D6E}"/>
              </a:ext>
            </a:extLst>
          </p:cNvPr>
          <p:cNvSpPr/>
          <p:nvPr/>
        </p:nvSpPr>
        <p:spPr>
          <a:xfrm>
            <a:off x="3797085" y="5246176"/>
            <a:ext cx="4827722" cy="398216"/>
          </a:xfrm>
          <a:prstGeom prst="rect">
            <a:avLst/>
          </a:prstGeom>
          <a:solidFill>
            <a:srgbClr val="C00000">
              <a:alpha val="3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61CD50FB-DFAD-4138-B57E-D5D131743E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2417087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58A986-89DC-4AA2-B05F-058893B9BAD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CA6383F-8940-41D4-9A05-8E8A605CAB81}"/>
              </a:ext>
            </a:extLst>
          </p:cNvPr>
          <p:cNvSpPr>
            <a:spLocks noGrp="1"/>
          </p:cNvSpPr>
          <p:nvPr>
            <p:ph type="title"/>
          </p:nvPr>
        </p:nvSpPr>
        <p:spPr/>
        <p:txBody>
          <a:bodyPr>
            <a:normAutofit/>
          </a:bodyPr>
          <a:lstStyle/>
          <a:p>
            <a:r>
              <a:rPr lang="en-US" sz="3600" dirty="0">
                <a:solidFill>
                  <a:prstClr val="white"/>
                </a:solidFill>
                <a:latin typeface="Century Gothic" panose="020B0502020202020204" pitchFamily="34" charset="0"/>
              </a:rPr>
              <a:t>Spotlight Issues in Medicaid Managed Care Pharmacy</a:t>
            </a:r>
            <a:endParaRPr lang="en-US" b="1" dirty="0"/>
          </a:p>
        </p:txBody>
      </p:sp>
      <p:sp>
        <p:nvSpPr>
          <p:cNvPr id="3" name="Content Placeholder 2">
            <a:extLst>
              <a:ext uri="{FF2B5EF4-FFF2-40B4-BE49-F238E27FC236}">
                <a16:creationId xmlns:a16="http://schemas.microsoft.com/office/drawing/2014/main" xmlns="" id="{4FAA5F2B-8DE6-45F3-8047-ED73230081D8}"/>
              </a:ext>
            </a:extLst>
          </p:cNvPr>
          <p:cNvSpPr>
            <a:spLocks noGrp="1"/>
          </p:cNvSpPr>
          <p:nvPr>
            <p:ph idx="1"/>
          </p:nvPr>
        </p:nvSpPr>
        <p:spPr>
          <a:xfrm>
            <a:off x="628650" y="1965325"/>
            <a:ext cx="3443030" cy="3073400"/>
          </a:xfrm>
        </p:spPr>
        <p:txBody>
          <a:bodyPr>
            <a:normAutofit fontScale="25000" lnSpcReduction="20000"/>
          </a:bodyPr>
          <a:lstStyle/>
          <a:p>
            <a:pPr marL="285750" indent="-285750"/>
            <a:r>
              <a:rPr lang="en-US" sz="7200" dirty="0">
                <a:solidFill>
                  <a:schemeClr val="bg1"/>
                </a:solidFill>
              </a:rPr>
              <a:t>Preferred drug list administration</a:t>
            </a:r>
          </a:p>
          <a:p>
            <a:pPr marL="742950" lvl="1" indent="-285750"/>
            <a:r>
              <a:rPr lang="en-US" sz="7200" dirty="0">
                <a:solidFill>
                  <a:schemeClr val="bg1"/>
                </a:solidFill>
              </a:rPr>
              <a:t>MCO control vs. single/uniform PDL</a:t>
            </a:r>
          </a:p>
          <a:p>
            <a:pPr marL="742950" lvl="1" indent="-285750"/>
            <a:r>
              <a:rPr lang="en-US" sz="7200" dirty="0">
                <a:solidFill>
                  <a:schemeClr val="bg1"/>
                </a:solidFill>
              </a:rPr>
              <a:t>Rebate transparency</a:t>
            </a:r>
          </a:p>
          <a:p>
            <a:pPr marL="742950" lvl="1" indent="-285750"/>
            <a:r>
              <a:rPr lang="en-US" sz="7200" dirty="0">
                <a:solidFill>
                  <a:schemeClr val="bg1"/>
                </a:solidFill>
              </a:rPr>
              <a:t>Misaligned financial interests</a:t>
            </a:r>
          </a:p>
          <a:p>
            <a:pPr marL="742950" lvl="1" indent="-285750"/>
            <a:r>
              <a:rPr lang="en-US" sz="7200" dirty="0">
                <a:solidFill>
                  <a:schemeClr val="bg1"/>
                </a:solidFill>
              </a:rPr>
              <a:t>Provider administrative burden</a:t>
            </a:r>
          </a:p>
          <a:p>
            <a:pPr marL="285750" indent="-285750"/>
            <a:r>
              <a:rPr lang="en-US" sz="7200" dirty="0">
                <a:solidFill>
                  <a:schemeClr val="bg1"/>
                </a:solidFill>
              </a:rPr>
              <a:t>340B pricing transparency</a:t>
            </a:r>
          </a:p>
          <a:p>
            <a:pPr marL="742950" lvl="1" indent="-285750"/>
            <a:r>
              <a:rPr lang="en-US" sz="7200" dirty="0">
                <a:solidFill>
                  <a:schemeClr val="bg1"/>
                </a:solidFill>
              </a:rPr>
              <a:t>FFS vs MCO requirements</a:t>
            </a:r>
          </a:p>
          <a:p>
            <a:pPr marL="742950" lvl="1" indent="-285750"/>
            <a:r>
              <a:rPr lang="en-US" sz="7200" dirty="0">
                <a:solidFill>
                  <a:schemeClr val="bg1"/>
                </a:solidFill>
              </a:rPr>
              <a:t>Program intent vs. profit</a:t>
            </a:r>
          </a:p>
          <a:p>
            <a:pPr marL="742950" lvl="1" indent="-285750"/>
            <a:endParaRPr lang="en-US" sz="5600" dirty="0">
              <a:solidFill>
                <a:schemeClr val="bg1"/>
              </a:solidFill>
            </a:endParaRPr>
          </a:p>
          <a:p>
            <a:pPr marL="742950" lvl="1" indent="-285750"/>
            <a:endParaRPr lang="en-US" sz="1800" dirty="0">
              <a:solidFill>
                <a:schemeClr val="bg1"/>
              </a:solidFill>
            </a:endParaRPr>
          </a:p>
          <a:p>
            <a:endParaRPr lang="en-US" dirty="0"/>
          </a:p>
        </p:txBody>
      </p:sp>
      <p:pic>
        <p:nvPicPr>
          <p:cNvPr id="5" name="Picture 4">
            <a:extLst>
              <a:ext uri="{FF2B5EF4-FFF2-40B4-BE49-F238E27FC236}">
                <a16:creationId xmlns:a16="http://schemas.microsoft.com/office/drawing/2014/main" xmlns="" id="{238D5CEB-9DE1-45D1-B872-105B959D4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grpSp>
        <p:nvGrpSpPr>
          <p:cNvPr id="12" name="Group 11">
            <a:extLst>
              <a:ext uri="{FF2B5EF4-FFF2-40B4-BE49-F238E27FC236}">
                <a16:creationId xmlns:a16="http://schemas.microsoft.com/office/drawing/2014/main" xmlns="" id="{15CABA9B-03EE-47A6-B685-691C4436D74F}"/>
              </a:ext>
            </a:extLst>
          </p:cNvPr>
          <p:cNvGrpSpPr/>
          <p:nvPr/>
        </p:nvGrpSpPr>
        <p:grpSpPr>
          <a:xfrm>
            <a:off x="3986620" y="2238955"/>
            <a:ext cx="4572000" cy="2926934"/>
            <a:chOff x="4267200" y="2055815"/>
            <a:chExt cx="4572000" cy="2926934"/>
          </a:xfrm>
          <a:effectLst>
            <a:outerShdw blurRad="50800" dist="38100" dir="2700000" algn="tl" rotWithShape="0">
              <a:prstClr val="black">
                <a:alpha val="40000"/>
              </a:prstClr>
            </a:outerShdw>
          </a:effectLst>
        </p:grpSpPr>
        <p:grpSp>
          <p:nvGrpSpPr>
            <p:cNvPr id="10" name="Group 9">
              <a:extLst>
                <a:ext uri="{FF2B5EF4-FFF2-40B4-BE49-F238E27FC236}">
                  <a16:creationId xmlns:a16="http://schemas.microsoft.com/office/drawing/2014/main" xmlns="" id="{413B9C7D-555F-4764-BAA9-1BDFA8BBA1A7}"/>
                </a:ext>
              </a:extLst>
            </p:cNvPr>
            <p:cNvGrpSpPr/>
            <p:nvPr/>
          </p:nvGrpSpPr>
          <p:grpSpPr>
            <a:xfrm>
              <a:off x="4267200" y="2055815"/>
              <a:ext cx="4572000" cy="2926934"/>
              <a:chOff x="4352260" y="1965533"/>
              <a:chExt cx="4572000" cy="2926934"/>
            </a:xfrm>
          </p:grpSpPr>
          <p:pic>
            <p:nvPicPr>
              <p:cNvPr id="6" name="Picture 5">
                <a:extLst>
                  <a:ext uri="{FF2B5EF4-FFF2-40B4-BE49-F238E27FC236}">
                    <a16:creationId xmlns:a16="http://schemas.microsoft.com/office/drawing/2014/main" xmlns="" id="{EE3252C1-7DF8-4EB2-BEBE-EC26A3EE5E2F}"/>
                  </a:ext>
                </a:extLst>
              </p:cNvPr>
              <p:cNvPicPr>
                <a:picLocks noChangeAspect="1"/>
              </p:cNvPicPr>
              <p:nvPr/>
            </p:nvPicPr>
            <p:blipFill>
              <a:blip r:embed="rId4"/>
              <a:stretch>
                <a:fillRect/>
              </a:stretch>
            </p:blipFill>
            <p:spPr>
              <a:xfrm>
                <a:off x="4352260" y="1965533"/>
                <a:ext cx="4572000" cy="2926934"/>
              </a:xfrm>
              <a:prstGeom prst="rect">
                <a:avLst/>
              </a:prstGeom>
            </p:spPr>
          </p:pic>
          <p:sp>
            <p:nvSpPr>
              <p:cNvPr id="7" name="Rectangle 6">
                <a:extLst>
                  <a:ext uri="{FF2B5EF4-FFF2-40B4-BE49-F238E27FC236}">
                    <a16:creationId xmlns:a16="http://schemas.microsoft.com/office/drawing/2014/main" xmlns="" id="{B602715D-0E9F-42F6-A6CC-3475355F99DE}"/>
                  </a:ext>
                </a:extLst>
              </p:cNvPr>
              <p:cNvSpPr/>
              <p:nvPr/>
            </p:nvSpPr>
            <p:spPr>
              <a:xfrm>
                <a:off x="6380480" y="3926840"/>
                <a:ext cx="172720" cy="203200"/>
              </a:xfrm>
              <a:prstGeom prst="rect">
                <a:avLst/>
              </a:prstGeom>
              <a:solidFill>
                <a:srgbClr val="80C53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416BA5C8-F7AD-45C3-8234-BD50B9A99EC3}"/>
                  </a:ext>
                </a:extLst>
              </p:cNvPr>
              <p:cNvSpPr/>
              <p:nvPr/>
            </p:nvSpPr>
            <p:spPr>
              <a:xfrm>
                <a:off x="7950200" y="4231640"/>
                <a:ext cx="132080" cy="132080"/>
              </a:xfrm>
              <a:prstGeom prst="rect">
                <a:avLst/>
              </a:prstGeom>
              <a:solidFill>
                <a:srgbClr val="80C53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7C3B8A78-EB5A-4831-B820-D100A28C49EE}"/>
                  </a:ext>
                </a:extLst>
              </p:cNvPr>
              <p:cNvSpPr/>
              <p:nvPr/>
            </p:nvSpPr>
            <p:spPr>
              <a:xfrm>
                <a:off x="6954520" y="3987800"/>
                <a:ext cx="147320" cy="152400"/>
              </a:xfrm>
              <a:prstGeom prst="rect">
                <a:avLst/>
              </a:prstGeom>
              <a:solidFill>
                <a:srgbClr val="383838"/>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xmlns="" id="{B4C33E7B-4C4C-404F-8655-A2A8D3BB785D}"/>
                </a:ext>
              </a:extLst>
            </p:cNvPr>
            <p:cNvSpPr/>
            <p:nvPr/>
          </p:nvSpPr>
          <p:spPr>
            <a:xfrm>
              <a:off x="5039094" y="2310814"/>
              <a:ext cx="172720" cy="203200"/>
            </a:xfrm>
            <a:prstGeom prst="rect">
              <a:avLst/>
            </a:prstGeom>
            <a:solidFill>
              <a:srgbClr val="80C53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xmlns="" id="{D912FF00-4A33-43B1-8B8C-E615A233B2B0}"/>
              </a:ext>
            </a:extLst>
          </p:cNvPr>
          <p:cNvSpPr txBox="1"/>
          <p:nvPr/>
        </p:nvSpPr>
        <p:spPr>
          <a:xfrm>
            <a:off x="3729113" y="1690689"/>
            <a:ext cx="5172074" cy="369332"/>
          </a:xfrm>
          <a:prstGeom prst="rect">
            <a:avLst/>
          </a:prstGeom>
          <a:noFill/>
        </p:spPr>
        <p:txBody>
          <a:bodyPr wrap="square" rtlCol="0">
            <a:spAutoFit/>
          </a:bodyPr>
          <a:lstStyle/>
          <a:p>
            <a:pPr algn="ctr"/>
            <a:r>
              <a:rPr lang="en-US" dirty="0">
                <a:solidFill>
                  <a:schemeClr val="bg1"/>
                </a:solidFill>
              </a:rPr>
              <a:t>Managed Care States Utilizing a Single PDL</a:t>
            </a:r>
            <a:endParaRPr lang="en-US" sz="2000" dirty="0">
              <a:solidFill>
                <a:schemeClr val="bg1"/>
              </a:solidFill>
            </a:endParaRPr>
          </a:p>
        </p:txBody>
      </p:sp>
      <p:sp>
        <p:nvSpPr>
          <p:cNvPr id="14" name="Content Placeholder 2">
            <a:extLst>
              <a:ext uri="{FF2B5EF4-FFF2-40B4-BE49-F238E27FC236}">
                <a16:creationId xmlns:a16="http://schemas.microsoft.com/office/drawing/2014/main" xmlns="" id="{3418691E-3037-4A84-AD1D-37189BA8D49E}"/>
              </a:ext>
            </a:extLst>
          </p:cNvPr>
          <p:cNvSpPr txBox="1">
            <a:spLocks/>
          </p:cNvSpPr>
          <p:nvPr/>
        </p:nvSpPr>
        <p:spPr>
          <a:xfrm>
            <a:off x="628650" y="5249964"/>
            <a:ext cx="8089900" cy="12282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lvl="1" indent="-285750"/>
            <a:endParaRPr lang="en-US" sz="1800" dirty="0">
              <a:solidFill>
                <a:schemeClr val="bg1"/>
              </a:solidFill>
            </a:endParaRPr>
          </a:p>
          <a:p>
            <a:pPr marL="285750" indent="-285750"/>
            <a:r>
              <a:rPr lang="en-US" b="1" dirty="0">
                <a:solidFill>
                  <a:srgbClr val="FFFF00"/>
                </a:solidFill>
              </a:rPr>
              <a:t>Spread pricing and payment transparency</a:t>
            </a:r>
          </a:p>
          <a:p>
            <a:pPr marL="742950" lvl="1" indent="-285750"/>
            <a:r>
              <a:rPr lang="en-US" sz="1800" b="1" dirty="0">
                <a:solidFill>
                  <a:srgbClr val="FFFF00"/>
                </a:solidFill>
              </a:rPr>
              <a:t>AAC vs. Traditional Commercial PBM Approach</a:t>
            </a:r>
          </a:p>
        </p:txBody>
      </p:sp>
    </p:spTree>
    <p:extLst>
      <p:ext uri="{BB962C8B-B14F-4D97-AF65-F5344CB8AC3E}">
        <p14:creationId xmlns:p14="http://schemas.microsoft.com/office/powerpoint/2010/main" val="848349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58A986-89DC-4AA2-B05F-058893B9BADD}"/>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CA6383F-8940-41D4-9A05-8E8A605CAB81}"/>
              </a:ext>
            </a:extLst>
          </p:cNvPr>
          <p:cNvSpPr>
            <a:spLocks noGrp="1"/>
          </p:cNvSpPr>
          <p:nvPr>
            <p:ph type="title"/>
          </p:nvPr>
        </p:nvSpPr>
        <p:spPr/>
        <p:txBody>
          <a:bodyPr>
            <a:normAutofit fontScale="90000"/>
          </a:bodyPr>
          <a:lstStyle/>
          <a:p>
            <a:r>
              <a:rPr lang="en-US" sz="3600" b="1" dirty="0">
                <a:solidFill>
                  <a:schemeClr val="bg1"/>
                </a:solidFill>
              </a:rPr>
              <a:t>Follow the Money </a:t>
            </a:r>
            <a:r>
              <a:rPr lang="en-US" sz="3600" dirty="0">
                <a:solidFill>
                  <a:schemeClr val="bg1"/>
                </a:solidFill>
              </a:rPr>
              <a:t>- How are Benefit Managers and Pharmacies Paid?</a:t>
            </a:r>
            <a:endParaRPr lang="en-US" dirty="0">
              <a:solidFill>
                <a:schemeClr val="bg1"/>
              </a:solidFill>
            </a:endParaRPr>
          </a:p>
        </p:txBody>
      </p:sp>
      <p:pic>
        <p:nvPicPr>
          <p:cNvPr id="5" name="Picture 4">
            <a:extLst>
              <a:ext uri="{FF2B5EF4-FFF2-40B4-BE49-F238E27FC236}">
                <a16:creationId xmlns:a16="http://schemas.microsoft.com/office/drawing/2014/main" xmlns="" id="{238D5CEB-9DE1-45D1-B872-105B959D47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13" name="TextBox 12">
            <a:extLst>
              <a:ext uri="{FF2B5EF4-FFF2-40B4-BE49-F238E27FC236}">
                <a16:creationId xmlns:a16="http://schemas.microsoft.com/office/drawing/2014/main" xmlns="" id="{4FC0A6B2-431A-4B4C-8700-DB9B8CD7AB35}"/>
              </a:ext>
            </a:extLst>
          </p:cNvPr>
          <p:cNvSpPr txBox="1"/>
          <p:nvPr/>
        </p:nvSpPr>
        <p:spPr>
          <a:xfrm>
            <a:off x="633081" y="6021161"/>
            <a:ext cx="8138957" cy="769441"/>
          </a:xfrm>
          <a:prstGeom prst="rect">
            <a:avLst/>
          </a:prstGeom>
          <a:noFill/>
        </p:spPr>
        <p:txBody>
          <a:bodyPr wrap="square" rtlCol="0">
            <a:spAutoFit/>
          </a:bodyPr>
          <a:lstStyle/>
          <a:p>
            <a:r>
              <a:rPr lang="en-US" sz="1100" dirty="0">
                <a:solidFill>
                  <a:schemeClr val="bg1"/>
                </a:solidFill>
              </a:rPr>
              <a:t>* “NADAC” stands for National Average Drug Acquisition Cost.  It is calculated via a monthly survey of nationwide retail community pharmacies, in which the pharmacies voluntarily supply their current invoice costs for all purchased drugs.  The full methodology can be accessed here: https://www.medicaid.gov/medicaid-chip-program-information/by-topics/prescription-drugs/ful-nadac-downloads/nadacmethodology.pdf</a:t>
            </a:r>
            <a:endParaRPr lang="en-US" sz="1100" dirty="0">
              <a:solidFill>
                <a:srgbClr val="FFFF00"/>
              </a:solidFill>
            </a:endParaRPr>
          </a:p>
        </p:txBody>
      </p:sp>
      <p:graphicFrame>
        <p:nvGraphicFramePr>
          <p:cNvPr id="14" name="Table 13">
            <a:extLst>
              <a:ext uri="{FF2B5EF4-FFF2-40B4-BE49-F238E27FC236}">
                <a16:creationId xmlns:a16="http://schemas.microsoft.com/office/drawing/2014/main" xmlns="" id="{0EF9B404-8800-47BE-96AF-F1B777E9FDB8}"/>
              </a:ext>
            </a:extLst>
          </p:cNvPr>
          <p:cNvGraphicFramePr>
            <a:graphicFrameLocks noGrp="1"/>
          </p:cNvGraphicFramePr>
          <p:nvPr>
            <p:extLst>
              <p:ext uri="{D42A27DB-BD31-4B8C-83A1-F6EECF244321}">
                <p14:modId xmlns:p14="http://schemas.microsoft.com/office/powerpoint/2010/main" val="3187727098"/>
              </p:ext>
            </p:extLst>
          </p:nvPr>
        </p:nvGraphicFramePr>
        <p:xfrm>
          <a:off x="457160" y="1562243"/>
          <a:ext cx="8248930" cy="4425469"/>
        </p:xfrm>
        <a:graphic>
          <a:graphicData uri="http://schemas.openxmlformats.org/drawingml/2006/table">
            <a:tbl>
              <a:tblPr firstRow="1" bandRow="1">
                <a:tableStyleId>{6E25E649-3F16-4E02-A733-19D2CDBF48F0}</a:tableStyleId>
              </a:tblPr>
              <a:tblGrid>
                <a:gridCol w="1590239">
                  <a:extLst>
                    <a:ext uri="{9D8B030D-6E8A-4147-A177-3AD203B41FA5}">
                      <a16:colId xmlns:a16="http://schemas.microsoft.com/office/drawing/2014/main" xmlns="" val="20000"/>
                    </a:ext>
                  </a:extLst>
                </a:gridCol>
                <a:gridCol w="3396170">
                  <a:extLst>
                    <a:ext uri="{9D8B030D-6E8A-4147-A177-3AD203B41FA5}">
                      <a16:colId xmlns:a16="http://schemas.microsoft.com/office/drawing/2014/main" xmlns="" val="20001"/>
                    </a:ext>
                  </a:extLst>
                </a:gridCol>
                <a:gridCol w="3262521">
                  <a:extLst>
                    <a:ext uri="{9D8B030D-6E8A-4147-A177-3AD203B41FA5}">
                      <a16:colId xmlns:a16="http://schemas.microsoft.com/office/drawing/2014/main" xmlns="" val="20002"/>
                    </a:ext>
                  </a:extLst>
                </a:gridCol>
              </a:tblGrid>
              <a:tr h="300021">
                <a:tc>
                  <a:txBody>
                    <a:bodyPr/>
                    <a:lstStyle/>
                    <a:p>
                      <a:pPr algn="ctr"/>
                      <a:r>
                        <a:rPr lang="en-US" sz="1400" dirty="0"/>
                        <a:t>Component</a:t>
                      </a:r>
                      <a:endParaRPr lang="en-US" sz="1400" b="1" dirty="0"/>
                    </a:p>
                  </a:txBody>
                  <a:tcPr/>
                </a:tc>
                <a:tc>
                  <a:txBody>
                    <a:bodyPr/>
                    <a:lstStyle/>
                    <a:p>
                      <a:pPr algn="ctr"/>
                      <a:r>
                        <a:rPr lang="en-US" sz="1400" dirty="0"/>
                        <a:t>Fee-For-Service PBM</a:t>
                      </a:r>
                      <a:endParaRPr lang="en-US" sz="1400" b="1" dirty="0"/>
                    </a:p>
                  </a:txBody>
                  <a:tcPr/>
                </a:tc>
                <a:tc>
                  <a:txBody>
                    <a:bodyPr/>
                    <a:lstStyle/>
                    <a:p>
                      <a:pPr algn="ctr"/>
                      <a:r>
                        <a:rPr lang="en-US" sz="1400" dirty="0"/>
                        <a:t>Managed Care PBM</a:t>
                      </a:r>
                      <a:endParaRPr lang="en-US" sz="1400" b="1" dirty="0"/>
                    </a:p>
                  </a:txBody>
                  <a:tcPr/>
                </a:tc>
                <a:extLst>
                  <a:ext uri="{0D108BD9-81ED-4DB2-BD59-A6C34878D82A}">
                    <a16:rowId xmlns:a16="http://schemas.microsoft.com/office/drawing/2014/main" xmlns="" val="10000"/>
                  </a:ext>
                </a:extLst>
              </a:tr>
              <a:tr h="676973">
                <a:tc>
                  <a:txBody>
                    <a:bodyPr/>
                    <a:lstStyle/>
                    <a:p>
                      <a:pPr algn="ctr"/>
                      <a:r>
                        <a:rPr lang="en-US" sz="1200" b="1" dirty="0"/>
                        <a:t>Pharmacy Payment</a:t>
                      </a:r>
                    </a:p>
                  </a:txBody>
                  <a:tcPr anchor="ctr"/>
                </a:tc>
                <a:tc>
                  <a:txBody>
                    <a:bodyPr/>
                    <a:lstStyle/>
                    <a:p>
                      <a:pPr algn="ctr"/>
                      <a:r>
                        <a:rPr lang="en-US" sz="1200" dirty="0"/>
                        <a:t>Subject to CMS</a:t>
                      </a:r>
                      <a:r>
                        <a:rPr lang="en-US" sz="1200" baseline="0" dirty="0"/>
                        <a:t> Rule </a:t>
                      </a:r>
                      <a:r>
                        <a:rPr lang="en-US" sz="1200" dirty="0"/>
                        <a:t>2345-FC:  AAC requirement, SPA approval</a:t>
                      </a:r>
                      <a:r>
                        <a:rPr lang="en-US" sz="1200" baseline="0" dirty="0"/>
                        <a:t> by CMS</a:t>
                      </a:r>
                      <a:endParaRPr lang="en-US" sz="1200" b="0" dirty="0"/>
                    </a:p>
                  </a:txBody>
                  <a:tcPr anchor="ctr"/>
                </a:tc>
                <a:tc>
                  <a:txBody>
                    <a:bodyPr/>
                    <a:lstStyle/>
                    <a:p>
                      <a:pPr algn="ctr"/>
                      <a:r>
                        <a:rPr lang="en-US" sz="1200" dirty="0"/>
                        <a:t>Commercial</a:t>
                      </a:r>
                      <a:r>
                        <a:rPr lang="en-US" sz="1200" baseline="0" dirty="0"/>
                        <a:t> approach, unless state chooses to dictate (Mississippi)</a:t>
                      </a:r>
                      <a:endParaRPr lang="en-US" sz="1200" b="0" dirty="0"/>
                    </a:p>
                  </a:txBody>
                  <a:tcPr anchor="ctr"/>
                </a:tc>
                <a:extLst>
                  <a:ext uri="{0D108BD9-81ED-4DB2-BD59-A6C34878D82A}">
                    <a16:rowId xmlns:a16="http://schemas.microsoft.com/office/drawing/2014/main" xmlns="" val="10001"/>
                  </a:ext>
                </a:extLst>
              </a:tr>
              <a:tr h="477729">
                <a:tc>
                  <a:txBody>
                    <a:bodyPr/>
                    <a:lstStyle/>
                    <a:p>
                      <a:pPr algn="ctr"/>
                      <a:r>
                        <a:rPr lang="en-US" sz="1200" b="1" dirty="0"/>
                        <a:t>Brand</a:t>
                      </a:r>
                      <a:r>
                        <a:rPr lang="en-US" sz="1200" b="1" baseline="0" dirty="0"/>
                        <a:t> Drugs</a:t>
                      </a:r>
                      <a:endParaRPr lang="en-US" sz="1200" b="1" dirty="0"/>
                    </a:p>
                  </a:txBody>
                  <a:tcPr anchor="ctr"/>
                </a:tc>
                <a:tc>
                  <a:txBody>
                    <a:bodyPr/>
                    <a:lstStyle/>
                    <a:p>
                      <a:pPr algn="ctr"/>
                      <a:r>
                        <a:rPr lang="en-US" sz="1200" dirty="0"/>
                        <a:t>NADAC*, AAC, WAC, MAC</a:t>
                      </a:r>
                      <a:endParaRPr lang="en-US" sz="1200" b="0" dirty="0"/>
                    </a:p>
                  </a:txBody>
                  <a:tcPr anchor="ctr"/>
                </a:tc>
                <a:tc>
                  <a:txBody>
                    <a:bodyPr/>
                    <a:lstStyle/>
                    <a:p>
                      <a:pPr algn="ctr"/>
                      <a:r>
                        <a:rPr lang="en-US" sz="1200" dirty="0"/>
                        <a:t>AWP minus, variable discount for specialty drugs</a:t>
                      </a:r>
                      <a:endParaRPr lang="en-US" sz="1200" b="0" dirty="0"/>
                    </a:p>
                  </a:txBody>
                  <a:tcPr anchor="ctr"/>
                </a:tc>
                <a:extLst>
                  <a:ext uri="{0D108BD9-81ED-4DB2-BD59-A6C34878D82A}">
                    <a16:rowId xmlns:a16="http://schemas.microsoft.com/office/drawing/2014/main" xmlns="" val="10002"/>
                  </a:ext>
                </a:extLst>
              </a:tr>
              <a:tr h="462286">
                <a:tc>
                  <a:txBody>
                    <a:bodyPr/>
                    <a:lstStyle/>
                    <a:p>
                      <a:pPr algn="ctr"/>
                      <a:r>
                        <a:rPr lang="en-US" sz="1200" b="1" dirty="0"/>
                        <a:t>Generic Drugs</a:t>
                      </a:r>
                    </a:p>
                  </a:txBody>
                  <a:tcPr anchor="ctr"/>
                </a:tc>
                <a:tc>
                  <a:txBody>
                    <a:bodyPr/>
                    <a:lstStyle/>
                    <a:p>
                      <a:pPr algn="ctr"/>
                      <a:r>
                        <a:rPr lang="en-US" sz="1200" dirty="0"/>
                        <a:t>NADAC*, AAC, WAC, MAC, FUL</a:t>
                      </a:r>
                      <a:endParaRPr lang="en-US" sz="1200" b="0" dirty="0"/>
                    </a:p>
                  </a:txBody>
                  <a:tcPr anchor="ctr"/>
                </a:tc>
                <a:tc>
                  <a:txBody>
                    <a:bodyPr/>
                    <a:lstStyle/>
                    <a:p>
                      <a:pPr algn="ctr"/>
                      <a:r>
                        <a:rPr lang="en-US" sz="1200" dirty="0"/>
                        <a:t>Generic Effective Rate (GER) guarantee based on AWP</a:t>
                      </a:r>
                      <a:r>
                        <a:rPr lang="en-US" sz="1200" baseline="0" dirty="0"/>
                        <a:t> via MAC</a:t>
                      </a:r>
                      <a:endParaRPr lang="en-US" sz="1200" b="0" dirty="0"/>
                    </a:p>
                  </a:txBody>
                  <a:tcPr anchor="ctr"/>
                </a:tc>
                <a:extLst>
                  <a:ext uri="{0D108BD9-81ED-4DB2-BD59-A6C34878D82A}">
                    <a16:rowId xmlns:a16="http://schemas.microsoft.com/office/drawing/2014/main" xmlns="" val="10003"/>
                  </a:ext>
                </a:extLst>
              </a:tr>
              <a:tr h="477729">
                <a:tc>
                  <a:txBody>
                    <a:bodyPr/>
                    <a:lstStyle/>
                    <a:p>
                      <a:pPr algn="ctr"/>
                      <a:r>
                        <a:rPr lang="en-US" sz="1200" b="1" dirty="0"/>
                        <a:t>340B</a:t>
                      </a:r>
                    </a:p>
                  </a:txBody>
                  <a:tcPr anchor="ctr"/>
                </a:tc>
                <a:tc>
                  <a:txBody>
                    <a:bodyPr/>
                    <a:lstStyle/>
                    <a:p>
                      <a:pPr algn="ctr"/>
                      <a:r>
                        <a:rPr lang="en-US" sz="1200" dirty="0"/>
                        <a:t>340B ceiling price, 340B AAC,</a:t>
                      </a:r>
                      <a:r>
                        <a:rPr lang="en-US" sz="1200" baseline="0" dirty="0"/>
                        <a:t> MAC</a:t>
                      </a:r>
                      <a:endParaRPr lang="en-US" sz="1200" b="0" dirty="0"/>
                    </a:p>
                  </a:txBody>
                  <a:tcPr anchor="ctr"/>
                </a:tc>
                <a:tc>
                  <a:txBody>
                    <a:bodyPr/>
                    <a:lstStyle/>
                    <a:p>
                      <a:pPr algn="ctr"/>
                      <a:r>
                        <a:rPr lang="en-US" sz="1200" dirty="0"/>
                        <a:t>Normal</a:t>
                      </a:r>
                      <a:r>
                        <a:rPr lang="en-US" sz="1200" baseline="0" dirty="0"/>
                        <a:t> rates unless state chooses to dictate (Iowa)</a:t>
                      </a:r>
                      <a:endParaRPr lang="en-US" sz="1200" b="0" dirty="0"/>
                    </a:p>
                  </a:txBody>
                  <a:tcPr anchor="ctr"/>
                </a:tc>
                <a:extLst>
                  <a:ext uri="{0D108BD9-81ED-4DB2-BD59-A6C34878D82A}">
                    <a16:rowId xmlns:a16="http://schemas.microsoft.com/office/drawing/2014/main" xmlns="" val="10004"/>
                  </a:ext>
                </a:extLst>
              </a:tr>
              <a:tr h="477729">
                <a:tc>
                  <a:txBody>
                    <a:bodyPr/>
                    <a:lstStyle/>
                    <a:p>
                      <a:pPr algn="ctr"/>
                      <a:r>
                        <a:rPr lang="en-US" sz="1200" b="1" dirty="0"/>
                        <a:t>Pharmacy Dispensing Fee</a:t>
                      </a:r>
                    </a:p>
                  </a:txBody>
                  <a:tcPr anchor="ctr"/>
                </a:tc>
                <a:tc>
                  <a:txBody>
                    <a:bodyPr/>
                    <a:lstStyle/>
                    <a:p>
                      <a:pPr algn="ctr"/>
                      <a:r>
                        <a:rPr lang="en-US" sz="1200" dirty="0"/>
                        <a:t>Professional</a:t>
                      </a:r>
                      <a:r>
                        <a:rPr lang="en-US" sz="1200" baseline="0" dirty="0"/>
                        <a:t> dispensing fee as determined by survey ($10-12)</a:t>
                      </a:r>
                      <a:endParaRPr lang="en-US" sz="1200" b="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Nominal ($.50-1.50)</a:t>
                      </a:r>
                    </a:p>
                    <a:p>
                      <a:pPr algn="ctr"/>
                      <a:endParaRPr lang="en-US" sz="1200" b="0" dirty="0"/>
                    </a:p>
                  </a:txBody>
                  <a:tcPr anchor="ctr"/>
                </a:tc>
                <a:extLst>
                  <a:ext uri="{0D108BD9-81ED-4DB2-BD59-A6C34878D82A}">
                    <a16:rowId xmlns:a16="http://schemas.microsoft.com/office/drawing/2014/main" xmlns="" val="10005"/>
                  </a:ext>
                </a:extLst>
              </a:tr>
              <a:tr h="5268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Rebates</a:t>
                      </a:r>
                    </a:p>
                  </a:txBody>
                  <a:tcPr anchor="ctr"/>
                </a:tc>
                <a:tc>
                  <a:txBody>
                    <a:bodyPr/>
                    <a:lstStyle/>
                    <a:p>
                      <a:pPr algn="ctr"/>
                      <a:r>
                        <a:rPr lang="en-US" sz="1200" dirty="0"/>
                        <a:t>Federal and supplemental</a:t>
                      </a:r>
                    </a:p>
                    <a:p>
                      <a:pPr algn="ctr"/>
                      <a:r>
                        <a:rPr lang="en-US" sz="1200" dirty="0"/>
                        <a:t>100% pass through </a:t>
                      </a:r>
                      <a:endParaRPr lang="en-US" sz="1200" b="0" dirty="0"/>
                    </a:p>
                  </a:txBody>
                  <a:tcPr anchor="ctr"/>
                </a:tc>
                <a:tc>
                  <a:txBody>
                    <a:bodyPr/>
                    <a:lstStyle/>
                    <a:p>
                      <a:pPr algn="ctr"/>
                      <a:r>
                        <a:rPr lang="en-US" sz="1200" dirty="0"/>
                        <a:t>Commercial:</a:t>
                      </a:r>
                      <a:r>
                        <a:rPr lang="en-US" sz="1200" baseline="0" dirty="0"/>
                        <a:t>  </a:t>
                      </a:r>
                      <a:r>
                        <a:rPr lang="en-US" sz="1200" dirty="0"/>
                        <a:t>Percentage</a:t>
                      </a:r>
                      <a:r>
                        <a:rPr lang="en-US" sz="1200" baseline="0" dirty="0"/>
                        <a:t> shared with </a:t>
                      </a:r>
                      <a:r>
                        <a:rPr lang="en-US" sz="1200" dirty="0"/>
                        <a:t>MCO based upon contract</a:t>
                      </a:r>
                      <a:endParaRPr lang="en-US" sz="1200" b="0" dirty="0"/>
                    </a:p>
                  </a:txBody>
                  <a:tcPr anchor="ctr">
                    <a:lnB w="28575" cap="flat" cmpd="sng" algn="ctr">
                      <a:solidFill>
                        <a:srgbClr val="C00000"/>
                      </a:solidFill>
                      <a:prstDash val="solid"/>
                      <a:round/>
                      <a:headEnd type="none" w="med" len="med"/>
                      <a:tailEnd type="none" w="med" len="med"/>
                    </a:lnB>
                  </a:tcPr>
                </a:tc>
                <a:extLst>
                  <a:ext uri="{0D108BD9-81ED-4DB2-BD59-A6C34878D82A}">
                    <a16:rowId xmlns:a16="http://schemas.microsoft.com/office/drawing/2014/main" xmlns="" val="10006"/>
                  </a:ext>
                </a:extLst>
              </a:tr>
              <a:tr h="674442">
                <a:tc>
                  <a:txBody>
                    <a:bodyPr/>
                    <a:lstStyle/>
                    <a:p>
                      <a:pPr algn="ctr"/>
                      <a:r>
                        <a:rPr lang="en-US" sz="1200" b="1" dirty="0"/>
                        <a:t>PBM Services Payment</a:t>
                      </a:r>
                    </a:p>
                  </a:txBody>
                  <a:tcPr anchor="ctr"/>
                </a:tc>
                <a:tc>
                  <a:txBody>
                    <a:bodyPr/>
                    <a:lstStyle/>
                    <a:p>
                      <a:pPr algn="ctr"/>
                      <a:r>
                        <a:rPr lang="en-US" sz="1200" dirty="0"/>
                        <a:t>Flat fee, PA volume</a:t>
                      </a:r>
                      <a:r>
                        <a:rPr lang="en-US" sz="1200" baseline="0" dirty="0"/>
                        <a:t> tiers, ad-hoc reporting-variable.  Revenue based on services.</a:t>
                      </a:r>
                      <a:endParaRPr lang="en-US" sz="1200" b="0" dirty="0"/>
                    </a:p>
                  </a:txBody>
                  <a:tcPr anchor="ctr">
                    <a:lnR w="28575" cap="flat" cmpd="sng" algn="ctr">
                      <a:solidFill>
                        <a:srgbClr val="C00000"/>
                      </a:solidFill>
                      <a:prstDash val="solid"/>
                      <a:round/>
                      <a:headEnd type="none" w="med" len="med"/>
                      <a:tailEnd type="none" w="med" len="med"/>
                    </a:lnR>
                  </a:tcPr>
                </a:tc>
                <a:tc>
                  <a:txBody>
                    <a:bodyPr/>
                    <a:lstStyle/>
                    <a:p>
                      <a:pPr algn="ctr"/>
                      <a:r>
                        <a:rPr lang="en-US" sz="1200" dirty="0"/>
                        <a:t>Revenue </a:t>
                      </a:r>
                      <a:r>
                        <a:rPr lang="en-US" sz="1200" baseline="0" dirty="0"/>
                        <a:t>provided by GER “spread” and commercial rebate sharing</a:t>
                      </a:r>
                      <a:endParaRPr lang="en-US" sz="1200" b="0" dirty="0"/>
                    </a:p>
                  </a:txBody>
                  <a:tcPr anchor="ctr">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tcPr>
                </a:tc>
                <a:extLst>
                  <a:ext uri="{0D108BD9-81ED-4DB2-BD59-A6C34878D82A}">
                    <a16:rowId xmlns:a16="http://schemas.microsoft.com/office/drawing/2014/main" xmlns="" val="10007"/>
                  </a:ext>
                </a:extLst>
              </a:tr>
              <a:tr h="346973">
                <a:tc>
                  <a:txBody>
                    <a:bodyPr/>
                    <a:lstStyle/>
                    <a:p>
                      <a:pPr algn="ctr"/>
                      <a:r>
                        <a:rPr lang="en-US" sz="1200" b="1" dirty="0"/>
                        <a:t>Transparent</a:t>
                      </a:r>
                    </a:p>
                  </a:txBody>
                  <a:tcPr anchor="ctr"/>
                </a:tc>
                <a:tc>
                  <a:txBody>
                    <a:bodyPr/>
                    <a:lstStyle/>
                    <a:p>
                      <a:pPr algn="ctr"/>
                      <a:r>
                        <a:rPr lang="en-US" sz="1200" dirty="0"/>
                        <a:t>Yes</a:t>
                      </a:r>
                      <a:endParaRPr lang="en-US" sz="1200" b="0" dirty="0"/>
                    </a:p>
                  </a:txBody>
                  <a:tcPr anchor="ctr"/>
                </a:tc>
                <a:tc>
                  <a:txBody>
                    <a:bodyPr/>
                    <a:lstStyle/>
                    <a:p>
                      <a:pPr algn="ctr"/>
                      <a:r>
                        <a:rPr lang="en-US" sz="1200" dirty="0"/>
                        <a:t>No - generally</a:t>
                      </a:r>
                      <a:endParaRPr lang="en-US" sz="1200" b="0" dirty="0"/>
                    </a:p>
                  </a:txBody>
                  <a:tcPr anchor="ctr">
                    <a:lnT w="28575" cap="flat" cmpd="sng" algn="ctr">
                      <a:solidFill>
                        <a:srgbClr val="C00000"/>
                      </a:solidFill>
                      <a:prstDash val="solid"/>
                      <a:round/>
                      <a:headEnd type="none" w="med" len="med"/>
                      <a:tailEnd type="none" w="med" len="med"/>
                    </a:lnT>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2668700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58A986-89DC-4AA2-B05F-058893B9BAD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CA6383F-8940-41D4-9A05-8E8A605CAB81}"/>
              </a:ext>
            </a:extLst>
          </p:cNvPr>
          <p:cNvSpPr>
            <a:spLocks noGrp="1"/>
          </p:cNvSpPr>
          <p:nvPr>
            <p:ph type="title"/>
          </p:nvPr>
        </p:nvSpPr>
        <p:spPr/>
        <p:txBody>
          <a:bodyPr>
            <a:normAutofit/>
          </a:bodyPr>
          <a:lstStyle/>
          <a:p>
            <a:r>
              <a:rPr lang="en-US" sz="3600" dirty="0">
                <a:solidFill>
                  <a:schemeClr val="bg1"/>
                </a:solidFill>
              </a:rPr>
              <a:t>The Mechanics of PBM “Spread”</a:t>
            </a:r>
            <a:endParaRPr lang="en-US" b="1" dirty="0">
              <a:solidFill>
                <a:schemeClr val="bg1"/>
              </a:solidFill>
            </a:endParaRPr>
          </a:p>
        </p:txBody>
      </p:sp>
      <p:sp>
        <p:nvSpPr>
          <p:cNvPr id="3" name="Content Placeholder 2">
            <a:extLst>
              <a:ext uri="{FF2B5EF4-FFF2-40B4-BE49-F238E27FC236}">
                <a16:creationId xmlns:a16="http://schemas.microsoft.com/office/drawing/2014/main" xmlns="" id="{4FAA5F2B-8DE6-45F3-8047-ED73230081D8}"/>
              </a:ext>
            </a:extLst>
          </p:cNvPr>
          <p:cNvSpPr>
            <a:spLocks noGrp="1"/>
          </p:cNvSpPr>
          <p:nvPr>
            <p:ph idx="1"/>
          </p:nvPr>
        </p:nvSpPr>
        <p:spPr/>
        <p:txBody>
          <a:bodyPr>
            <a:normAutofit fontScale="77500" lnSpcReduction="20000"/>
          </a:bodyPr>
          <a:lstStyle/>
          <a:p>
            <a:pPr marL="457200" indent="-457200">
              <a:buFont typeface="+mj-lt"/>
              <a:buAutoNum type="arabicPeriod"/>
            </a:pPr>
            <a:r>
              <a:rPr lang="en-US" dirty="0">
                <a:solidFill>
                  <a:schemeClr val="bg1"/>
                </a:solidFill>
              </a:rPr>
              <a:t>PBM signs a “traditional” contract with MCO that typically includes a </a:t>
            </a:r>
            <a:r>
              <a:rPr lang="en-US" sz="3400" b="1" dirty="0">
                <a:solidFill>
                  <a:srgbClr val="FFFF00"/>
                </a:solidFill>
              </a:rPr>
              <a:t>Generic Effective Rate (GER)</a:t>
            </a:r>
            <a:r>
              <a:rPr lang="en-US" dirty="0">
                <a:solidFill>
                  <a:srgbClr val="FFFF00"/>
                </a:solidFill>
              </a:rPr>
              <a:t> </a:t>
            </a:r>
            <a:r>
              <a:rPr lang="en-US" dirty="0">
                <a:solidFill>
                  <a:schemeClr val="bg1"/>
                </a:solidFill>
              </a:rPr>
              <a:t>guarantee</a:t>
            </a:r>
          </a:p>
          <a:p>
            <a:pPr marL="630936" lvl="1" indent="-457200"/>
            <a:r>
              <a:rPr lang="en-US" sz="2100" dirty="0">
                <a:solidFill>
                  <a:schemeClr val="bg1"/>
                </a:solidFill>
              </a:rPr>
              <a:t>MCO pays a discount to </a:t>
            </a:r>
            <a:r>
              <a:rPr lang="en-US" sz="2600" b="1" dirty="0">
                <a:solidFill>
                  <a:srgbClr val="FFFF00"/>
                </a:solidFill>
              </a:rPr>
              <a:t>Average Wholesale Price (AWP)</a:t>
            </a:r>
            <a:r>
              <a:rPr lang="en-US" sz="2100" b="1" dirty="0">
                <a:solidFill>
                  <a:srgbClr val="FFFF00"/>
                </a:solidFill>
              </a:rPr>
              <a:t> </a:t>
            </a:r>
            <a:r>
              <a:rPr lang="en-US" sz="2100" dirty="0">
                <a:solidFill>
                  <a:schemeClr val="bg1"/>
                </a:solidFill>
              </a:rPr>
              <a:t>for aggregate generic spend</a:t>
            </a:r>
          </a:p>
          <a:p>
            <a:pPr marL="630936" lvl="1" indent="-457200"/>
            <a:r>
              <a:rPr lang="en-US" sz="2100" dirty="0">
                <a:solidFill>
                  <a:schemeClr val="bg1"/>
                </a:solidFill>
              </a:rPr>
              <a:t>Usually has no linkage to actual drug acquisition cost</a:t>
            </a:r>
          </a:p>
          <a:p>
            <a:pPr marL="630936" lvl="1" indent="-457200"/>
            <a:endParaRPr lang="en-US" dirty="0">
              <a:solidFill>
                <a:schemeClr val="bg1"/>
              </a:solidFill>
            </a:endParaRPr>
          </a:p>
          <a:p>
            <a:pPr marL="457200" indent="-457200">
              <a:buFont typeface="+mj-lt"/>
              <a:buAutoNum type="arabicPeriod"/>
            </a:pPr>
            <a:r>
              <a:rPr lang="en-US" dirty="0">
                <a:solidFill>
                  <a:schemeClr val="bg1"/>
                </a:solidFill>
              </a:rPr>
              <a:t>PBM signs separate contracts with the pharmacy to pay out claims based on Maximum Allowable Cost (MAC)</a:t>
            </a:r>
          </a:p>
          <a:p>
            <a:pPr marL="630936" lvl="1" indent="-457200"/>
            <a:r>
              <a:rPr lang="en-US" sz="2100" dirty="0">
                <a:solidFill>
                  <a:schemeClr val="bg1"/>
                </a:solidFill>
              </a:rPr>
              <a:t>Proprietary benchmark pricing that pharmacy has limited ability to challenge</a:t>
            </a:r>
          </a:p>
          <a:p>
            <a:pPr marL="630936" lvl="1" indent="-457200"/>
            <a:r>
              <a:rPr lang="en-US" sz="2100" dirty="0">
                <a:solidFill>
                  <a:schemeClr val="bg1"/>
                </a:solidFill>
              </a:rPr>
              <a:t>Usually closer to, or potentially below, acquisition cost</a:t>
            </a:r>
          </a:p>
          <a:p>
            <a:pPr marL="630936" lvl="1" indent="-457200"/>
            <a:endParaRPr lang="en-US" dirty="0">
              <a:solidFill>
                <a:schemeClr val="bg1"/>
              </a:solidFill>
            </a:endParaRPr>
          </a:p>
          <a:p>
            <a:pPr marL="457200" indent="-457200">
              <a:buFont typeface="+mj-lt"/>
              <a:buAutoNum type="arabicPeriod"/>
            </a:pPr>
            <a:r>
              <a:rPr lang="en-US" dirty="0">
                <a:solidFill>
                  <a:schemeClr val="bg1"/>
                </a:solidFill>
              </a:rPr>
              <a:t>PBM keeps difference between charge billed to MCO and ingredient reimbursement to pharmacy</a:t>
            </a:r>
          </a:p>
          <a:p>
            <a:endParaRPr lang="en-US" dirty="0"/>
          </a:p>
        </p:txBody>
      </p:sp>
      <p:pic>
        <p:nvPicPr>
          <p:cNvPr id="5" name="Picture 4">
            <a:extLst>
              <a:ext uri="{FF2B5EF4-FFF2-40B4-BE49-F238E27FC236}">
                <a16:creationId xmlns:a16="http://schemas.microsoft.com/office/drawing/2014/main" xmlns="" id="{238D5CEB-9DE1-45D1-B872-105B959D4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659317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58A986-89DC-4AA2-B05F-058893B9BAD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CA6383F-8940-41D4-9A05-8E8A605CAB81}"/>
              </a:ext>
            </a:extLst>
          </p:cNvPr>
          <p:cNvSpPr>
            <a:spLocks noGrp="1"/>
          </p:cNvSpPr>
          <p:nvPr>
            <p:ph type="title"/>
          </p:nvPr>
        </p:nvSpPr>
        <p:spPr/>
        <p:txBody>
          <a:bodyPr>
            <a:normAutofit/>
          </a:bodyPr>
          <a:lstStyle/>
          <a:p>
            <a:r>
              <a:rPr lang="en-US" sz="3600" dirty="0">
                <a:solidFill>
                  <a:schemeClr val="bg1"/>
                </a:solidFill>
              </a:rPr>
              <a:t>How </a:t>
            </a:r>
            <a:r>
              <a:rPr lang="en-US" sz="3600" dirty="0" smtClean="0">
                <a:solidFill>
                  <a:schemeClr val="bg1"/>
                </a:solidFill>
              </a:rPr>
              <a:t>are WAC/AWP/SWP </a:t>
            </a:r>
            <a:r>
              <a:rPr lang="en-US" sz="3600" dirty="0">
                <a:solidFill>
                  <a:schemeClr val="bg1"/>
                </a:solidFill>
              </a:rPr>
              <a:t>set</a:t>
            </a:r>
            <a:r>
              <a:rPr lang="en-US" sz="3600" dirty="0">
                <a:solidFill>
                  <a:schemeClr val="bg1"/>
                </a:solidFill>
                <a:latin typeface="Arial" panose="020B0604020202020204" pitchFamily="34" charset="0"/>
                <a:cs typeface="Arial" panose="020B0604020202020204" pitchFamily="34" charset="0"/>
              </a:rPr>
              <a:t>?</a:t>
            </a:r>
            <a:endParaRPr lang="en-US"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xmlns="" id="{238D5CEB-9DE1-45D1-B872-105B959D4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graphicFrame>
        <p:nvGraphicFramePr>
          <p:cNvPr id="8" name="Table 7">
            <a:extLst>
              <a:ext uri="{FF2B5EF4-FFF2-40B4-BE49-F238E27FC236}">
                <a16:creationId xmlns:a16="http://schemas.microsoft.com/office/drawing/2014/main" xmlns="" id="{F961E7E9-A49E-44A7-996A-967F3B46010B}"/>
              </a:ext>
            </a:extLst>
          </p:cNvPr>
          <p:cNvGraphicFramePr>
            <a:graphicFrameLocks noGrp="1"/>
          </p:cNvGraphicFramePr>
          <p:nvPr>
            <p:extLst>
              <p:ext uri="{D42A27DB-BD31-4B8C-83A1-F6EECF244321}">
                <p14:modId xmlns:p14="http://schemas.microsoft.com/office/powerpoint/2010/main" val="2338850792"/>
              </p:ext>
            </p:extLst>
          </p:nvPr>
        </p:nvGraphicFramePr>
        <p:xfrm>
          <a:off x="351081" y="1297248"/>
          <a:ext cx="8441837" cy="3591275"/>
        </p:xfrm>
        <a:graphic>
          <a:graphicData uri="http://schemas.openxmlformats.org/drawingml/2006/table">
            <a:tbl>
              <a:tblPr firstRow="1" bandRow="1">
                <a:tableStyleId>{6E25E649-3F16-4E02-A733-19D2CDBF48F0}</a:tableStyleId>
              </a:tblPr>
              <a:tblGrid>
                <a:gridCol w="1314856">
                  <a:extLst>
                    <a:ext uri="{9D8B030D-6E8A-4147-A177-3AD203B41FA5}">
                      <a16:colId xmlns:a16="http://schemas.microsoft.com/office/drawing/2014/main" xmlns="" val="20000"/>
                    </a:ext>
                  </a:extLst>
                </a:gridCol>
                <a:gridCol w="1845145">
                  <a:extLst>
                    <a:ext uri="{9D8B030D-6E8A-4147-A177-3AD203B41FA5}">
                      <a16:colId xmlns:a16="http://schemas.microsoft.com/office/drawing/2014/main" xmlns="" val="20001"/>
                    </a:ext>
                  </a:extLst>
                </a:gridCol>
                <a:gridCol w="2143623">
                  <a:extLst>
                    <a:ext uri="{9D8B030D-6E8A-4147-A177-3AD203B41FA5}">
                      <a16:colId xmlns:a16="http://schemas.microsoft.com/office/drawing/2014/main" xmlns="" val="20002"/>
                    </a:ext>
                  </a:extLst>
                </a:gridCol>
                <a:gridCol w="3138213">
                  <a:extLst>
                    <a:ext uri="{9D8B030D-6E8A-4147-A177-3AD203B41FA5}">
                      <a16:colId xmlns:a16="http://schemas.microsoft.com/office/drawing/2014/main" xmlns="" val="20003"/>
                    </a:ext>
                  </a:extLst>
                </a:gridCol>
              </a:tblGrid>
              <a:tr h="589131">
                <a:tc>
                  <a:txBody>
                    <a:bodyPr/>
                    <a:lstStyle/>
                    <a:p>
                      <a:pPr algn="ctr"/>
                      <a:r>
                        <a:rPr lang="en-US" dirty="0"/>
                        <a:t>Drug Type</a:t>
                      </a:r>
                    </a:p>
                  </a:txBody>
                  <a:tcPr anchor="ctr"/>
                </a:tc>
                <a:tc>
                  <a:txBody>
                    <a:bodyPr/>
                    <a:lstStyle/>
                    <a:p>
                      <a:pPr algn="ctr"/>
                      <a:r>
                        <a:rPr lang="en-US" dirty="0"/>
                        <a:t>WAC</a:t>
                      </a:r>
                    </a:p>
                  </a:txBody>
                  <a:tcPr anchor="ctr"/>
                </a:tc>
                <a:tc>
                  <a:txBody>
                    <a:bodyPr/>
                    <a:lstStyle/>
                    <a:p>
                      <a:pPr algn="ctr"/>
                      <a:r>
                        <a:rPr lang="en-US" dirty="0" smtClean="0"/>
                        <a:t>AWP-Calculated</a:t>
                      </a:r>
                      <a:endParaRPr lang="en-US" dirty="0"/>
                    </a:p>
                  </a:txBody>
                  <a:tcPr anchor="ctr"/>
                </a:tc>
                <a:tc>
                  <a:txBody>
                    <a:bodyPr/>
                    <a:lstStyle/>
                    <a:p>
                      <a:pPr algn="ctr"/>
                      <a:r>
                        <a:rPr lang="en-US" dirty="0" smtClean="0"/>
                        <a:t>AWP-Suggested (SWP)</a:t>
                      </a:r>
                      <a:endParaRPr lang="en-US" dirty="0"/>
                    </a:p>
                  </a:txBody>
                  <a:tcPr anchor="ctr"/>
                </a:tc>
                <a:extLst>
                  <a:ext uri="{0D108BD9-81ED-4DB2-BD59-A6C34878D82A}">
                    <a16:rowId xmlns:a16="http://schemas.microsoft.com/office/drawing/2014/main" xmlns="" val="10000"/>
                  </a:ext>
                </a:extLst>
              </a:tr>
              <a:tr h="1694759">
                <a:tc>
                  <a:txBody>
                    <a:bodyPr/>
                    <a:lstStyle/>
                    <a:p>
                      <a:r>
                        <a:rPr lang="en-US" sz="1600" dirty="0"/>
                        <a:t>Brand</a:t>
                      </a:r>
                    </a:p>
                  </a:txBody>
                  <a:tcPr anchor="ctr"/>
                </a:tc>
                <a:tc>
                  <a:txBody>
                    <a:bodyPr/>
                    <a:lstStyle/>
                    <a:p>
                      <a:pPr algn="ctr"/>
                      <a:r>
                        <a:rPr lang="en-US" sz="1600" dirty="0"/>
                        <a:t>Supplied by manufacturer</a:t>
                      </a:r>
                    </a:p>
                  </a:txBody>
                  <a:tcPr anchor="ctr"/>
                </a:tc>
                <a:tc>
                  <a:txBody>
                    <a:bodyPr/>
                    <a:lstStyle/>
                    <a:p>
                      <a:pPr algn="ctr"/>
                      <a:r>
                        <a:rPr lang="en-US" sz="1600" dirty="0"/>
                        <a:t>WAC x 1.2 markup for most brands, </a:t>
                      </a:r>
                      <a:r>
                        <a:rPr lang="en-US" sz="1600" dirty="0" smtClean="0"/>
                        <a:t>when</a:t>
                      </a:r>
                      <a:r>
                        <a:rPr lang="en-US" sz="1600" baseline="0" dirty="0" smtClean="0"/>
                        <a:t> </a:t>
                      </a:r>
                      <a:r>
                        <a:rPr lang="en-US" sz="1600" dirty="0" smtClean="0"/>
                        <a:t>no</a:t>
                      </a:r>
                      <a:r>
                        <a:rPr lang="en-US" sz="1600" baseline="0" dirty="0" smtClean="0"/>
                        <a:t> </a:t>
                      </a:r>
                      <a:r>
                        <a:rPr lang="en-US" sz="1600" baseline="0" dirty="0"/>
                        <a:t>suggested AWP </a:t>
                      </a:r>
                      <a:r>
                        <a:rPr lang="en-US" sz="1600" baseline="0" dirty="0" smtClean="0"/>
                        <a:t>supplied.  </a:t>
                      </a:r>
                      <a:endParaRPr lang="en-US" sz="1600" dirty="0"/>
                    </a:p>
                  </a:txBody>
                  <a:tcPr anchor="ctr"/>
                </a:tc>
                <a:tc>
                  <a:txBody>
                    <a:bodyPr/>
                    <a:lstStyle/>
                    <a:p>
                      <a:pPr algn="ctr"/>
                      <a:r>
                        <a:rPr lang="en-US" sz="1600" dirty="0" smtClean="0"/>
                        <a:t>Occasionally</a:t>
                      </a:r>
                      <a:r>
                        <a:rPr lang="en-US" sz="1600" baseline="0" dirty="0" smtClean="0"/>
                        <a:t> s</a:t>
                      </a:r>
                      <a:r>
                        <a:rPr lang="en-US" sz="1600" dirty="0" smtClean="0"/>
                        <a:t>upplied</a:t>
                      </a:r>
                      <a:r>
                        <a:rPr lang="en-US" sz="1600" baseline="0" dirty="0" smtClean="0"/>
                        <a:t> </a:t>
                      </a:r>
                      <a:r>
                        <a:rPr lang="en-US" sz="1600" baseline="0" dirty="0"/>
                        <a:t>by </a:t>
                      </a:r>
                      <a:r>
                        <a:rPr lang="en-US" sz="1600" baseline="0" dirty="0" smtClean="0"/>
                        <a:t>manufacturer </a:t>
                      </a:r>
                      <a:endParaRPr lang="en-US" sz="1600" dirty="0"/>
                    </a:p>
                  </a:txBody>
                  <a:tcPr anchor="ctr"/>
                </a:tc>
                <a:extLst>
                  <a:ext uri="{0D108BD9-81ED-4DB2-BD59-A6C34878D82A}">
                    <a16:rowId xmlns:a16="http://schemas.microsoft.com/office/drawing/2014/main" xmlns="" val="10001"/>
                  </a:ext>
                </a:extLst>
              </a:tr>
              <a:tr h="1307385">
                <a:tc>
                  <a:txBody>
                    <a:bodyPr/>
                    <a:lstStyle/>
                    <a:p>
                      <a:r>
                        <a:rPr lang="en-US" sz="1600" dirty="0"/>
                        <a:t>Generic</a:t>
                      </a:r>
                    </a:p>
                  </a:txBody>
                  <a:tcPr anchor="ctr"/>
                </a:tc>
                <a:tc>
                  <a:txBody>
                    <a:bodyPr/>
                    <a:lstStyle/>
                    <a:p>
                      <a:pPr algn="ctr"/>
                      <a:r>
                        <a:rPr lang="en-US" sz="1600" dirty="0"/>
                        <a:t>Supplied by </a:t>
                      </a:r>
                      <a:r>
                        <a:rPr lang="en-US" sz="1600" dirty="0" smtClean="0"/>
                        <a:t>manufacturer.  No correlation to AAC.</a:t>
                      </a:r>
                      <a:endParaRPr lang="en-US" sz="1600" dirty="0"/>
                    </a:p>
                  </a:txBody>
                  <a:tcPr anchor="ctr"/>
                </a:tc>
                <a:tc>
                  <a:txBody>
                    <a:bodyPr/>
                    <a:lstStyle/>
                    <a:p>
                      <a:pPr algn="ctr"/>
                      <a:r>
                        <a:rPr lang="en-US" sz="1600" dirty="0" smtClean="0"/>
                        <a:t>Typically</a:t>
                      </a:r>
                      <a:r>
                        <a:rPr lang="en-US" sz="1600" baseline="0" dirty="0" smtClean="0"/>
                        <a:t> not calculated via markup.  No correlation to AAC.</a:t>
                      </a:r>
                      <a:endParaRPr lang="en-US" sz="1600" dirty="0"/>
                    </a:p>
                  </a:txBody>
                  <a:tcPr anchor="ctr"/>
                </a:tc>
                <a:tc>
                  <a:txBody>
                    <a:bodyPr/>
                    <a:lstStyle/>
                    <a:p>
                      <a:pPr algn="ctr"/>
                      <a:r>
                        <a:rPr lang="en-US" sz="1600" dirty="0"/>
                        <a:t>Supplied by manufacturer.  No correlation to AAC</a:t>
                      </a:r>
                    </a:p>
                  </a:txBody>
                  <a:tcPr anchor="ctr"/>
                </a:tc>
                <a:extLst>
                  <a:ext uri="{0D108BD9-81ED-4DB2-BD59-A6C34878D82A}">
                    <a16:rowId xmlns:a16="http://schemas.microsoft.com/office/drawing/2014/main" xmlns="" val="10002"/>
                  </a:ext>
                </a:extLst>
              </a:tr>
            </a:tbl>
          </a:graphicData>
        </a:graphic>
      </p:graphicFrame>
      <p:sp>
        <p:nvSpPr>
          <p:cNvPr id="9" name="Rectangle 8">
            <a:extLst>
              <a:ext uri="{FF2B5EF4-FFF2-40B4-BE49-F238E27FC236}">
                <a16:creationId xmlns:a16="http://schemas.microsoft.com/office/drawing/2014/main" xmlns="" id="{E708B1AA-30EB-40D7-90AD-2E3E7916390F}"/>
              </a:ext>
            </a:extLst>
          </p:cNvPr>
          <p:cNvSpPr/>
          <p:nvPr/>
        </p:nvSpPr>
        <p:spPr>
          <a:xfrm>
            <a:off x="351081" y="4986867"/>
            <a:ext cx="8441837" cy="1502311"/>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000" dirty="0"/>
              <a:t>By entering into an AWP-based GER contract on generic drugs, a payer is signing up for a </a:t>
            </a:r>
            <a:r>
              <a:rPr lang="en-US" sz="2000" b="1" u="sng" dirty="0"/>
              <a:t>fixed percentage discount</a:t>
            </a:r>
            <a:r>
              <a:rPr lang="en-US" sz="2000" dirty="0"/>
              <a:t> off an </a:t>
            </a:r>
            <a:r>
              <a:rPr lang="en-US" sz="2000" b="1" u="sng" dirty="0"/>
              <a:t>unknown combination</a:t>
            </a:r>
            <a:r>
              <a:rPr lang="en-US" sz="2000" dirty="0"/>
              <a:t> of </a:t>
            </a:r>
            <a:r>
              <a:rPr lang="en-US" sz="2000" b="1" u="sng" dirty="0"/>
              <a:t>meaningless numbers</a:t>
            </a:r>
          </a:p>
        </p:txBody>
      </p:sp>
      <p:sp>
        <p:nvSpPr>
          <p:cNvPr id="3" name="TextBox 2"/>
          <p:cNvSpPr txBox="1"/>
          <p:nvPr/>
        </p:nvSpPr>
        <p:spPr>
          <a:xfrm>
            <a:off x="474785" y="3253154"/>
            <a:ext cx="8238392" cy="276999"/>
          </a:xfrm>
          <a:prstGeom prst="rect">
            <a:avLst/>
          </a:prstGeom>
          <a:noFill/>
        </p:spPr>
        <p:txBody>
          <a:bodyPr wrap="square" rtlCol="0">
            <a:spAutoFit/>
          </a:bodyPr>
          <a:lstStyle/>
          <a:p>
            <a:pPr algn="ctr"/>
            <a:r>
              <a:rPr lang="en-US" sz="1200" b="1" dirty="0" smtClean="0"/>
              <a:t>WAC and AWP for clotting factor and immune globulin typically do not have any correlation to AAC.</a:t>
            </a:r>
            <a:endParaRPr lang="en-US" sz="1200" b="1" dirty="0"/>
          </a:p>
        </p:txBody>
      </p:sp>
    </p:spTree>
    <p:extLst>
      <p:ext uri="{BB962C8B-B14F-4D97-AF65-F5344CB8AC3E}">
        <p14:creationId xmlns:p14="http://schemas.microsoft.com/office/powerpoint/2010/main" val="3133907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58A986-89DC-4AA2-B05F-058893B9BAD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CA6383F-8940-41D4-9A05-8E8A605CAB81}"/>
              </a:ext>
            </a:extLst>
          </p:cNvPr>
          <p:cNvSpPr>
            <a:spLocks noGrp="1"/>
          </p:cNvSpPr>
          <p:nvPr>
            <p:ph type="title"/>
          </p:nvPr>
        </p:nvSpPr>
        <p:spPr/>
        <p:txBody>
          <a:bodyPr>
            <a:noAutofit/>
          </a:bodyPr>
          <a:lstStyle/>
          <a:p>
            <a:r>
              <a:rPr lang="en-US" sz="2800" dirty="0">
                <a:solidFill>
                  <a:schemeClr val="bg1"/>
                </a:solidFill>
              </a:rPr>
              <a:t>Visualizing the AWP disconnect on the top 50 Managed Care Medicaid generic drugs</a:t>
            </a:r>
            <a:endParaRPr lang="en-US" sz="3600" b="1" dirty="0">
              <a:solidFill>
                <a:schemeClr val="bg1"/>
              </a:solidFill>
            </a:endParaRPr>
          </a:p>
        </p:txBody>
      </p:sp>
      <p:pic>
        <p:nvPicPr>
          <p:cNvPr id="5" name="Picture 4">
            <a:extLst>
              <a:ext uri="{FF2B5EF4-FFF2-40B4-BE49-F238E27FC236}">
                <a16:creationId xmlns:a16="http://schemas.microsoft.com/office/drawing/2014/main" xmlns="" id="{238D5CEB-9DE1-45D1-B872-105B959D4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3" name="Picture 2">
            <a:extLst>
              <a:ext uri="{FF2B5EF4-FFF2-40B4-BE49-F238E27FC236}">
                <a16:creationId xmlns:a16="http://schemas.microsoft.com/office/drawing/2014/main" xmlns="" id="{4D4AD731-CCBF-4773-8821-F36FF80BFFBE}"/>
              </a:ext>
            </a:extLst>
          </p:cNvPr>
          <p:cNvPicPr>
            <a:picLocks noChangeAspect="1"/>
          </p:cNvPicPr>
          <p:nvPr/>
        </p:nvPicPr>
        <p:blipFill>
          <a:blip r:embed="rId4"/>
          <a:stretch>
            <a:fillRect/>
          </a:stretch>
        </p:blipFill>
        <p:spPr>
          <a:xfrm>
            <a:off x="806215" y="1566775"/>
            <a:ext cx="7503217" cy="5020992"/>
          </a:xfrm>
          <a:prstGeom prst="rect">
            <a:avLst/>
          </a:prstGeom>
          <a:ln>
            <a:solidFill>
              <a:schemeClr val="tx1"/>
            </a:solidFill>
          </a:ln>
          <a:effectLst>
            <a:outerShdw blurRad="50800" dist="38100" dir="2700000" algn="tl" rotWithShape="0">
              <a:prstClr val="black">
                <a:alpha val="40000"/>
              </a:prstClr>
            </a:outerShdw>
          </a:effectLst>
        </p:spPr>
      </p:pic>
      <p:cxnSp>
        <p:nvCxnSpPr>
          <p:cNvPr id="7" name="Straight Arrow Connector 6">
            <a:extLst>
              <a:ext uri="{FF2B5EF4-FFF2-40B4-BE49-F238E27FC236}">
                <a16:creationId xmlns:a16="http://schemas.microsoft.com/office/drawing/2014/main" xmlns="" id="{A57FE337-3433-4611-885E-DA156C2242E6}"/>
              </a:ext>
            </a:extLst>
          </p:cNvPr>
          <p:cNvCxnSpPr/>
          <p:nvPr/>
        </p:nvCxnSpPr>
        <p:spPr>
          <a:xfrm flipH="1">
            <a:off x="5344633" y="2849526"/>
            <a:ext cx="843516" cy="1857153"/>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xmlns="" id="{29004FBA-D481-4BC8-932E-73E174BF6F99}"/>
              </a:ext>
            </a:extLst>
          </p:cNvPr>
          <p:cNvSpPr/>
          <p:nvPr/>
        </p:nvSpPr>
        <p:spPr>
          <a:xfrm>
            <a:off x="6254559" y="3335079"/>
            <a:ext cx="843516" cy="2743199"/>
          </a:xfrm>
          <a:prstGeom prst="rect">
            <a:avLst/>
          </a:prstGeom>
          <a:solidFill>
            <a:schemeClr val="accent4">
              <a:alpha val="3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890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58A986-89DC-4AA2-B05F-058893B9BAD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CA6383F-8940-41D4-9A05-8E8A605CAB81}"/>
              </a:ext>
            </a:extLst>
          </p:cNvPr>
          <p:cNvSpPr>
            <a:spLocks noGrp="1"/>
          </p:cNvSpPr>
          <p:nvPr>
            <p:ph type="title"/>
          </p:nvPr>
        </p:nvSpPr>
        <p:spPr/>
        <p:txBody>
          <a:bodyPr>
            <a:noAutofit/>
          </a:bodyPr>
          <a:lstStyle/>
          <a:p>
            <a:r>
              <a:rPr lang="en-US" sz="2800" dirty="0">
                <a:solidFill>
                  <a:schemeClr val="bg1"/>
                </a:solidFill>
              </a:rPr>
              <a:t>Visualizing the AWP disconnect on the top 50 Managed Care Medicaid generic drugs</a:t>
            </a:r>
            <a:endParaRPr lang="en-US" sz="3600" b="1" dirty="0">
              <a:solidFill>
                <a:schemeClr val="bg1"/>
              </a:solidFill>
            </a:endParaRPr>
          </a:p>
        </p:txBody>
      </p:sp>
      <p:pic>
        <p:nvPicPr>
          <p:cNvPr id="5" name="Picture 4">
            <a:extLst>
              <a:ext uri="{FF2B5EF4-FFF2-40B4-BE49-F238E27FC236}">
                <a16:creationId xmlns:a16="http://schemas.microsoft.com/office/drawing/2014/main" xmlns="" id="{238D5CEB-9DE1-45D1-B872-105B959D4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14" name="Picture 13">
            <a:extLst>
              <a:ext uri="{FF2B5EF4-FFF2-40B4-BE49-F238E27FC236}">
                <a16:creationId xmlns:a16="http://schemas.microsoft.com/office/drawing/2014/main" xmlns="" id="{5AC1F362-B0D1-4734-B20F-E051FDD79ED7}"/>
              </a:ext>
            </a:extLst>
          </p:cNvPr>
          <p:cNvPicPr>
            <a:picLocks noChangeAspect="1"/>
          </p:cNvPicPr>
          <p:nvPr/>
        </p:nvPicPr>
        <p:blipFill>
          <a:blip r:embed="rId4"/>
          <a:stretch>
            <a:fillRect/>
          </a:stretch>
        </p:blipFill>
        <p:spPr>
          <a:xfrm>
            <a:off x="775415" y="1549490"/>
            <a:ext cx="7593169" cy="5064016"/>
          </a:xfrm>
          <a:prstGeom prst="rect">
            <a:avLst/>
          </a:prstGeom>
          <a:ln>
            <a:solidFill>
              <a:schemeClr val="tx1"/>
            </a:solidFill>
          </a:ln>
          <a:effectLst>
            <a:outerShdw blurRad="50800" dist="38100" dir="2700000" algn="tl" rotWithShape="0">
              <a:prstClr val="black">
                <a:alpha val="40000"/>
              </a:prstClr>
            </a:outerShdw>
          </a:effectLst>
        </p:spPr>
      </p:pic>
      <p:cxnSp>
        <p:nvCxnSpPr>
          <p:cNvPr id="6" name="Straight Arrow Connector 5">
            <a:extLst>
              <a:ext uri="{FF2B5EF4-FFF2-40B4-BE49-F238E27FC236}">
                <a16:creationId xmlns:a16="http://schemas.microsoft.com/office/drawing/2014/main" xmlns="" id="{91723B2F-3AC7-4540-9533-651014CC341A}"/>
              </a:ext>
            </a:extLst>
          </p:cNvPr>
          <p:cNvCxnSpPr>
            <a:cxnSpLocks/>
          </p:cNvCxnSpPr>
          <p:nvPr/>
        </p:nvCxnSpPr>
        <p:spPr>
          <a:xfrm flipH="1">
            <a:off x="5415516" y="2842438"/>
            <a:ext cx="772633" cy="652130"/>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xmlns="" id="{BE14B243-33FA-4273-A6EB-403A9067D811}"/>
              </a:ext>
            </a:extLst>
          </p:cNvPr>
          <p:cNvSpPr/>
          <p:nvPr/>
        </p:nvSpPr>
        <p:spPr>
          <a:xfrm>
            <a:off x="6188150" y="3494568"/>
            <a:ext cx="985284" cy="2743199"/>
          </a:xfrm>
          <a:prstGeom prst="rect">
            <a:avLst/>
          </a:prstGeom>
          <a:solidFill>
            <a:schemeClr val="accent4">
              <a:alpha val="3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337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58A986-89DC-4AA2-B05F-058893B9BAD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CA6383F-8940-41D4-9A05-8E8A605CAB81}"/>
              </a:ext>
            </a:extLst>
          </p:cNvPr>
          <p:cNvSpPr>
            <a:spLocks noGrp="1"/>
          </p:cNvSpPr>
          <p:nvPr>
            <p:ph type="title"/>
          </p:nvPr>
        </p:nvSpPr>
        <p:spPr/>
        <p:txBody>
          <a:bodyPr>
            <a:normAutofit/>
          </a:bodyPr>
          <a:lstStyle/>
          <a:p>
            <a:r>
              <a:rPr lang="en-US" sz="3600" dirty="0">
                <a:solidFill>
                  <a:schemeClr val="bg1"/>
                </a:solidFill>
              </a:rPr>
              <a:t>Another way of looking at it – NADAC equivalency</a:t>
            </a:r>
            <a:endParaRPr lang="en-US" b="1" dirty="0">
              <a:solidFill>
                <a:schemeClr val="bg1"/>
              </a:solidFill>
            </a:endParaRPr>
          </a:p>
        </p:txBody>
      </p:sp>
      <p:pic>
        <p:nvPicPr>
          <p:cNvPr id="5" name="Picture 4">
            <a:extLst>
              <a:ext uri="{FF2B5EF4-FFF2-40B4-BE49-F238E27FC236}">
                <a16:creationId xmlns:a16="http://schemas.microsoft.com/office/drawing/2014/main" xmlns="" id="{238D5CEB-9DE1-45D1-B872-105B959D4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10" name="TextBox 9">
            <a:extLst>
              <a:ext uri="{FF2B5EF4-FFF2-40B4-BE49-F238E27FC236}">
                <a16:creationId xmlns:a16="http://schemas.microsoft.com/office/drawing/2014/main" xmlns="" id="{792A9ECF-A489-440E-B32B-D0795D63A28A}"/>
              </a:ext>
            </a:extLst>
          </p:cNvPr>
          <p:cNvSpPr txBox="1"/>
          <p:nvPr/>
        </p:nvSpPr>
        <p:spPr>
          <a:xfrm>
            <a:off x="309968" y="5163540"/>
            <a:ext cx="3813214"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dirty="0"/>
              <a:t>AWP and WAC are very poor representations of actual generic cost</a:t>
            </a:r>
          </a:p>
        </p:txBody>
      </p:sp>
      <p:sp>
        <p:nvSpPr>
          <p:cNvPr id="11" name="TextBox 10">
            <a:extLst>
              <a:ext uri="{FF2B5EF4-FFF2-40B4-BE49-F238E27FC236}">
                <a16:creationId xmlns:a16="http://schemas.microsoft.com/office/drawing/2014/main" xmlns="" id="{5C6D12E4-B7DA-4D6A-B0A6-153508231CDA}"/>
              </a:ext>
            </a:extLst>
          </p:cNvPr>
          <p:cNvSpPr txBox="1"/>
          <p:nvPr/>
        </p:nvSpPr>
        <p:spPr>
          <a:xfrm>
            <a:off x="4714173" y="5163540"/>
            <a:ext cx="3960552"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dirty="0"/>
              <a:t>GER contracts based on AWP have virtually no pricing transparency</a:t>
            </a:r>
          </a:p>
        </p:txBody>
      </p:sp>
      <p:sp>
        <p:nvSpPr>
          <p:cNvPr id="12" name="Arrow: Down 11">
            <a:extLst>
              <a:ext uri="{FF2B5EF4-FFF2-40B4-BE49-F238E27FC236}">
                <a16:creationId xmlns:a16="http://schemas.microsoft.com/office/drawing/2014/main" xmlns="" id="{4FD7926D-4ACA-480B-8CC0-71C4EA2F4157}"/>
              </a:ext>
            </a:extLst>
          </p:cNvPr>
          <p:cNvSpPr/>
          <p:nvPr/>
        </p:nvSpPr>
        <p:spPr>
          <a:xfrm rot="16200000">
            <a:off x="4253389" y="5520794"/>
            <a:ext cx="389253" cy="485818"/>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6" name="Picture 5">
            <a:extLst>
              <a:ext uri="{FF2B5EF4-FFF2-40B4-BE49-F238E27FC236}">
                <a16:creationId xmlns:a16="http://schemas.microsoft.com/office/drawing/2014/main" xmlns="" id="{7830B8B8-E61F-4F49-BE4A-39023D7389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646" y="1588735"/>
            <a:ext cx="4660732" cy="1337951"/>
          </a:xfrm>
          <a:prstGeom prst="rect">
            <a:avLst/>
          </a:prstGeom>
        </p:spPr>
      </p:pic>
      <p:pic>
        <p:nvPicPr>
          <p:cNvPr id="8" name="Picture 7">
            <a:extLst>
              <a:ext uri="{FF2B5EF4-FFF2-40B4-BE49-F238E27FC236}">
                <a16:creationId xmlns:a16="http://schemas.microsoft.com/office/drawing/2014/main" xmlns="" id="{B4AD1F6A-9E7B-4AB8-8705-98C231DE96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917" y="3048758"/>
            <a:ext cx="4649626" cy="1325562"/>
          </a:xfrm>
          <a:prstGeom prst="rect">
            <a:avLst/>
          </a:prstGeom>
        </p:spPr>
      </p:pic>
      <p:pic>
        <p:nvPicPr>
          <p:cNvPr id="14" name="Picture 13">
            <a:extLst>
              <a:ext uri="{FF2B5EF4-FFF2-40B4-BE49-F238E27FC236}">
                <a16:creationId xmlns:a16="http://schemas.microsoft.com/office/drawing/2014/main" xmlns="" id="{714C731A-9C83-420F-BD64-B48F4850DF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2689" y="1594277"/>
            <a:ext cx="3622035" cy="2780044"/>
          </a:xfrm>
          <a:prstGeom prst="rect">
            <a:avLst/>
          </a:prstGeom>
        </p:spPr>
      </p:pic>
      <p:sp>
        <p:nvSpPr>
          <p:cNvPr id="13" name="TextBox 12">
            <a:extLst>
              <a:ext uri="{FF2B5EF4-FFF2-40B4-BE49-F238E27FC236}">
                <a16:creationId xmlns:a16="http://schemas.microsoft.com/office/drawing/2014/main" xmlns="" id="{ADC98FDF-5A5A-4C21-81DB-87C8C73F9342}"/>
              </a:ext>
            </a:extLst>
          </p:cNvPr>
          <p:cNvSpPr txBox="1"/>
          <p:nvPr/>
        </p:nvSpPr>
        <p:spPr>
          <a:xfrm>
            <a:off x="263646" y="6471750"/>
            <a:ext cx="8547199" cy="261610"/>
          </a:xfrm>
          <a:prstGeom prst="rect">
            <a:avLst/>
          </a:prstGeom>
          <a:noFill/>
        </p:spPr>
        <p:txBody>
          <a:bodyPr wrap="square" rtlCol="0">
            <a:spAutoFit/>
          </a:bodyPr>
          <a:lstStyle/>
          <a:p>
            <a:r>
              <a:rPr lang="en-US" sz="1100" dirty="0">
                <a:solidFill>
                  <a:schemeClr val="bg1"/>
                </a:solidFill>
              </a:rPr>
              <a:t>Source: https://www.medicaid.gov/medicaid/prescription-drugs/downloads/retail-price-survey/nadac-equiv-metrics.pdf</a:t>
            </a:r>
            <a:endParaRPr lang="en-US" sz="1100" dirty="0">
              <a:solidFill>
                <a:srgbClr val="FFFF00"/>
              </a:solidFill>
            </a:endParaRPr>
          </a:p>
        </p:txBody>
      </p:sp>
      <p:sp>
        <p:nvSpPr>
          <p:cNvPr id="17" name="TextBox 16"/>
          <p:cNvSpPr txBox="1"/>
          <p:nvPr/>
        </p:nvSpPr>
        <p:spPr>
          <a:xfrm>
            <a:off x="418049" y="4593157"/>
            <a:ext cx="8238392" cy="523220"/>
          </a:xfrm>
          <a:prstGeom prst="rect">
            <a:avLst/>
          </a:prstGeom>
          <a:noFill/>
        </p:spPr>
        <p:txBody>
          <a:bodyPr wrap="square" rtlCol="0">
            <a:spAutoFit/>
          </a:bodyPr>
          <a:lstStyle/>
          <a:p>
            <a:pPr algn="ctr"/>
            <a:r>
              <a:rPr lang="en-US" sz="1400" b="1" dirty="0" smtClean="0">
                <a:solidFill>
                  <a:schemeClr val="bg1"/>
                </a:solidFill>
              </a:rPr>
              <a:t>WAC and AWP for clotting factor and immune globulin typically do not have any correlation to AAC.</a:t>
            </a:r>
            <a:endParaRPr lang="en-US" sz="1400" b="1" dirty="0">
              <a:solidFill>
                <a:schemeClr val="bg1"/>
              </a:solidFill>
            </a:endParaRPr>
          </a:p>
        </p:txBody>
      </p:sp>
    </p:spTree>
    <p:extLst>
      <p:ext uri="{BB962C8B-B14F-4D97-AF65-F5344CB8AC3E}">
        <p14:creationId xmlns:p14="http://schemas.microsoft.com/office/powerpoint/2010/main" val="1506918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xmlns="" id="{F4B0F0C3-2883-493F-BFA9-DD1526337E38}"/>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562" y="0"/>
            <a:ext cx="9144000" cy="6858000"/>
          </a:xfrm>
          <a:prstGeom prst="rect">
            <a:avLst/>
          </a:prstGeom>
        </p:spPr>
      </p:pic>
      <p:sp>
        <p:nvSpPr>
          <p:cNvPr id="2" name="Title 1">
            <a:extLst>
              <a:ext uri="{FF2B5EF4-FFF2-40B4-BE49-F238E27FC236}">
                <a16:creationId xmlns:a16="http://schemas.microsoft.com/office/drawing/2014/main" xmlns="" id="{30C6CB4C-B5E1-4756-815D-BC6EC8E787FB}"/>
              </a:ext>
            </a:extLst>
          </p:cNvPr>
          <p:cNvSpPr>
            <a:spLocks noGrp="1"/>
          </p:cNvSpPr>
          <p:nvPr>
            <p:ph type="title"/>
          </p:nvPr>
        </p:nvSpPr>
        <p:spPr>
          <a:xfrm>
            <a:off x="346980" y="1894348"/>
            <a:ext cx="2481293" cy="1475598"/>
          </a:xfrm>
        </p:spPr>
        <p:txBody>
          <a:bodyPr>
            <a:noAutofit/>
          </a:bodyPr>
          <a:lstStyle/>
          <a:p>
            <a:r>
              <a:rPr lang="en-US" sz="2000" dirty="0"/>
              <a:t>ROAD TO OHIO MEDICAID MANAGED CARE (MCO) TRANSPARENCY</a:t>
            </a:r>
            <a:endParaRPr lang="ru-RU" sz="2000" dirty="0"/>
          </a:p>
        </p:txBody>
      </p:sp>
      <p:sp>
        <p:nvSpPr>
          <p:cNvPr id="6" name="Text Placeholder 5">
            <a:extLst>
              <a:ext uri="{FF2B5EF4-FFF2-40B4-BE49-F238E27FC236}">
                <a16:creationId xmlns:a16="http://schemas.microsoft.com/office/drawing/2014/main" xmlns="" id="{BCD4784F-41FE-47AC-B617-00EA570D30E9}"/>
              </a:ext>
            </a:extLst>
          </p:cNvPr>
          <p:cNvSpPr>
            <a:spLocks noGrp="1"/>
          </p:cNvSpPr>
          <p:nvPr>
            <p:ph type="body" sz="quarter" idx="13"/>
          </p:nvPr>
        </p:nvSpPr>
        <p:spPr>
          <a:xfrm>
            <a:off x="346474" y="3229968"/>
            <a:ext cx="1294597" cy="291597"/>
          </a:xfrm>
        </p:spPr>
        <p:txBody>
          <a:bodyPr/>
          <a:lstStyle/>
          <a:p>
            <a:r>
              <a:rPr lang="en-US" dirty="0"/>
              <a:t>2016-2018</a:t>
            </a:r>
            <a:endParaRPr lang="ru-RU" dirty="0"/>
          </a:p>
        </p:txBody>
      </p:sp>
      <p:sp>
        <p:nvSpPr>
          <p:cNvPr id="47" name="Text Placeholder 46">
            <a:extLst>
              <a:ext uri="{FF2B5EF4-FFF2-40B4-BE49-F238E27FC236}">
                <a16:creationId xmlns:a16="http://schemas.microsoft.com/office/drawing/2014/main" xmlns="" id="{AB47DC31-EE68-48D8-9468-C2B842A23804}"/>
              </a:ext>
            </a:extLst>
          </p:cNvPr>
          <p:cNvSpPr>
            <a:spLocks noGrp="1"/>
          </p:cNvSpPr>
          <p:nvPr>
            <p:ph type="body" sz="quarter" idx="57"/>
          </p:nvPr>
        </p:nvSpPr>
        <p:spPr/>
        <p:txBody>
          <a:bodyPr/>
          <a:lstStyle/>
          <a:p>
            <a:r>
              <a:rPr lang="en-US" dirty="0"/>
              <a:t>2016</a:t>
            </a:r>
            <a:endParaRPr lang="ru-RU" dirty="0"/>
          </a:p>
        </p:txBody>
      </p:sp>
      <p:sp>
        <p:nvSpPr>
          <p:cNvPr id="8" name="Text Placeholder 7">
            <a:extLst>
              <a:ext uri="{FF2B5EF4-FFF2-40B4-BE49-F238E27FC236}">
                <a16:creationId xmlns:a16="http://schemas.microsoft.com/office/drawing/2014/main" xmlns="" id="{80A9E837-1CF3-4923-8E30-94AB8B4C216B}"/>
              </a:ext>
            </a:extLst>
          </p:cNvPr>
          <p:cNvSpPr>
            <a:spLocks noGrp="1"/>
          </p:cNvSpPr>
          <p:nvPr>
            <p:ph type="body" sz="quarter" idx="15"/>
          </p:nvPr>
        </p:nvSpPr>
        <p:spPr/>
        <p:txBody>
          <a:bodyPr/>
          <a:lstStyle/>
          <a:p>
            <a:r>
              <a:rPr lang="en-US"/>
              <a:t>Q1</a:t>
            </a:r>
            <a:endParaRPr lang="ru-RU" dirty="0"/>
          </a:p>
        </p:txBody>
      </p:sp>
      <p:sp>
        <p:nvSpPr>
          <p:cNvPr id="11" name="Text Placeholder 10">
            <a:extLst>
              <a:ext uri="{FF2B5EF4-FFF2-40B4-BE49-F238E27FC236}">
                <a16:creationId xmlns:a16="http://schemas.microsoft.com/office/drawing/2014/main" xmlns="" id="{3E894C19-9FAB-43B1-85B9-CB0B890E7C0D}"/>
              </a:ext>
            </a:extLst>
          </p:cNvPr>
          <p:cNvSpPr>
            <a:spLocks noGrp="1"/>
          </p:cNvSpPr>
          <p:nvPr>
            <p:ph type="body" sz="quarter" idx="17"/>
          </p:nvPr>
        </p:nvSpPr>
        <p:spPr/>
        <p:txBody>
          <a:bodyPr/>
          <a:lstStyle/>
          <a:p>
            <a:r>
              <a:rPr lang="en-US"/>
              <a:t>Q2</a:t>
            </a:r>
            <a:endParaRPr lang="ru-RU" dirty="0"/>
          </a:p>
        </p:txBody>
      </p:sp>
      <p:sp>
        <p:nvSpPr>
          <p:cNvPr id="24" name="Text Placeholder 23">
            <a:extLst>
              <a:ext uri="{FF2B5EF4-FFF2-40B4-BE49-F238E27FC236}">
                <a16:creationId xmlns:a16="http://schemas.microsoft.com/office/drawing/2014/main" xmlns="" id="{04B1980E-9DD3-42DE-8F61-F99D5543C476}"/>
              </a:ext>
            </a:extLst>
          </p:cNvPr>
          <p:cNvSpPr>
            <a:spLocks noGrp="1"/>
          </p:cNvSpPr>
          <p:nvPr>
            <p:ph type="body" sz="quarter" idx="35"/>
          </p:nvPr>
        </p:nvSpPr>
        <p:spPr>
          <a:xfrm>
            <a:off x="5214731" y="1983124"/>
            <a:ext cx="1046921" cy="368300"/>
          </a:xfrm>
        </p:spPr>
        <p:txBody>
          <a:bodyPr>
            <a:normAutofit/>
          </a:bodyPr>
          <a:lstStyle/>
          <a:p>
            <a:r>
              <a:rPr lang="en-US" dirty="0">
                <a:solidFill>
                  <a:schemeClr val="bg1"/>
                </a:solidFill>
              </a:rPr>
              <a:t>MCO Generic Gross Margins sink to $1 per prescription</a:t>
            </a:r>
            <a:endParaRPr lang="ru-RU" dirty="0">
              <a:solidFill>
                <a:schemeClr val="bg1"/>
              </a:solidFill>
            </a:endParaRPr>
          </a:p>
        </p:txBody>
      </p:sp>
      <p:sp>
        <p:nvSpPr>
          <p:cNvPr id="10" name="Text Placeholder 9">
            <a:extLst>
              <a:ext uri="{FF2B5EF4-FFF2-40B4-BE49-F238E27FC236}">
                <a16:creationId xmlns:a16="http://schemas.microsoft.com/office/drawing/2014/main" xmlns="" id="{B71962F0-0A0F-4FC2-9E69-6265A830C45E}"/>
              </a:ext>
            </a:extLst>
          </p:cNvPr>
          <p:cNvSpPr>
            <a:spLocks noGrp="1"/>
          </p:cNvSpPr>
          <p:nvPr>
            <p:ph type="body" sz="quarter" idx="18"/>
          </p:nvPr>
        </p:nvSpPr>
        <p:spPr/>
        <p:txBody>
          <a:bodyPr/>
          <a:lstStyle/>
          <a:p>
            <a:r>
              <a:rPr lang="en-US"/>
              <a:t>Q3</a:t>
            </a:r>
            <a:endParaRPr lang="ru-RU" dirty="0"/>
          </a:p>
        </p:txBody>
      </p:sp>
      <p:sp>
        <p:nvSpPr>
          <p:cNvPr id="25" name="Text Placeholder 24">
            <a:extLst>
              <a:ext uri="{FF2B5EF4-FFF2-40B4-BE49-F238E27FC236}">
                <a16:creationId xmlns:a16="http://schemas.microsoft.com/office/drawing/2014/main" xmlns="" id="{2B193253-F94A-4164-AE5D-6B3931AE17CC}"/>
              </a:ext>
            </a:extLst>
          </p:cNvPr>
          <p:cNvSpPr>
            <a:spLocks noGrp="1"/>
          </p:cNvSpPr>
          <p:nvPr>
            <p:ph type="body" sz="quarter" idx="36"/>
          </p:nvPr>
        </p:nvSpPr>
        <p:spPr>
          <a:xfrm>
            <a:off x="5222423" y="152325"/>
            <a:ext cx="1046921" cy="681188"/>
          </a:xfrm>
        </p:spPr>
        <p:txBody>
          <a:bodyPr>
            <a:normAutofit/>
          </a:bodyPr>
          <a:lstStyle/>
          <a:p>
            <a:r>
              <a:rPr lang="en-US" dirty="0">
                <a:solidFill>
                  <a:schemeClr val="accent2">
                    <a:lumMod val="50000"/>
                  </a:schemeClr>
                </a:solidFill>
              </a:rPr>
              <a:t>Pharmacy identifies MCO generic payment issue</a:t>
            </a:r>
            <a:endParaRPr lang="ru-RU" dirty="0">
              <a:solidFill>
                <a:schemeClr val="accent2">
                  <a:lumMod val="50000"/>
                </a:schemeClr>
              </a:solidFill>
            </a:endParaRPr>
          </a:p>
        </p:txBody>
      </p:sp>
      <p:sp>
        <p:nvSpPr>
          <p:cNvPr id="9" name="Text Placeholder 8">
            <a:extLst>
              <a:ext uri="{FF2B5EF4-FFF2-40B4-BE49-F238E27FC236}">
                <a16:creationId xmlns:a16="http://schemas.microsoft.com/office/drawing/2014/main" xmlns="" id="{106E260A-6B73-4483-8F8B-5B22E648BFDF}"/>
              </a:ext>
            </a:extLst>
          </p:cNvPr>
          <p:cNvSpPr>
            <a:spLocks noGrp="1"/>
          </p:cNvSpPr>
          <p:nvPr>
            <p:ph type="body" sz="quarter" idx="16"/>
          </p:nvPr>
        </p:nvSpPr>
        <p:spPr/>
        <p:txBody>
          <a:bodyPr/>
          <a:lstStyle/>
          <a:p>
            <a:r>
              <a:rPr lang="en-US"/>
              <a:t>Q4</a:t>
            </a:r>
            <a:endParaRPr lang="ru-RU" dirty="0"/>
          </a:p>
        </p:txBody>
      </p:sp>
      <p:sp>
        <p:nvSpPr>
          <p:cNvPr id="19" name="Text Placeholder 18">
            <a:extLst>
              <a:ext uri="{FF2B5EF4-FFF2-40B4-BE49-F238E27FC236}">
                <a16:creationId xmlns:a16="http://schemas.microsoft.com/office/drawing/2014/main" xmlns="" id="{9747846D-FA06-4686-A47D-5A668FD95FE0}"/>
              </a:ext>
            </a:extLst>
          </p:cNvPr>
          <p:cNvSpPr>
            <a:spLocks noGrp="1"/>
          </p:cNvSpPr>
          <p:nvPr>
            <p:ph type="body" sz="quarter" idx="28"/>
          </p:nvPr>
        </p:nvSpPr>
        <p:spPr/>
        <p:txBody>
          <a:bodyPr/>
          <a:lstStyle/>
          <a:p>
            <a:r>
              <a:rPr lang="en-US" dirty="0"/>
              <a:t>2017</a:t>
            </a:r>
            <a:endParaRPr lang="ru-RU" dirty="0"/>
          </a:p>
        </p:txBody>
      </p:sp>
      <p:sp>
        <p:nvSpPr>
          <p:cNvPr id="13" name="Text Placeholder 12">
            <a:extLst>
              <a:ext uri="{FF2B5EF4-FFF2-40B4-BE49-F238E27FC236}">
                <a16:creationId xmlns:a16="http://schemas.microsoft.com/office/drawing/2014/main" xmlns="" id="{04306A44-50E7-4C10-ABF1-71CE55A094F5}"/>
              </a:ext>
            </a:extLst>
          </p:cNvPr>
          <p:cNvSpPr>
            <a:spLocks noGrp="1"/>
          </p:cNvSpPr>
          <p:nvPr>
            <p:ph type="body" sz="quarter" idx="20"/>
          </p:nvPr>
        </p:nvSpPr>
        <p:spPr/>
        <p:txBody>
          <a:bodyPr/>
          <a:lstStyle/>
          <a:p>
            <a:r>
              <a:rPr lang="en-US"/>
              <a:t>Q</a:t>
            </a:r>
            <a:r>
              <a:rPr lang="ru-RU"/>
              <a:t>1</a:t>
            </a:r>
            <a:endParaRPr lang="ru-RU" dirty="0"/>
          </a:p>
        </p:txBody>
      </p:sp>
      <p:sp>
        <p:nvSpPr>
          <p:cNvPr id="14" name="Text Placeholder 13">
            <a:extLst>
              <a:ext uri="{FF2B5EF4-FFF2-40B4-BE49-F238E27FC236}">
                <a16:creationId xmlns:a16="http://schemas.microsoft.com/office/drawing/2014/main" xmlns="" id="{18BD9AA2-DFE1-412D-BB95-7989BA1E6039}"/>
              </a:ext>
            </a:extLst>
          </p:cNvPr>
          <p:cNvSpPr>
            <a:spLocks noGrp="1"/>
          </p:cNvSpPr>
          <p:nvPr>
            <p:ph type="body" sz="quarter" idx="21"/>
          </p:nvPr>
        </p:nvSpPr>
        <p:spPr/>
        <p:txBody>
          <a:bodyPr/>
          <a:lstStyle/>
          <a:p>
            <a:r>
              <a:rPr lang="en-US"/>
              <a:t>Q</a:t>
            </a:r>
            <a:r>
              <a:rPr lang="ru-RU"/>
              <a:t>2</a:t>
            </a:r>
            <a:endParaRPr lang="ru-RU" dirty="0"/>
          </a:p>
        </p:txBody>
      </p:sp>
      <p:sp>
        <p:nvSpPr>
          <p:cNvPr id="32" name="Text Placeholder 31">
            <a:extLst>
              <a:ext uri="{FF2B5EF4-FFF2-40B4-BE49-F238E27FC236}">
                <a16:creationId xmlns:a16="http://schemas.microsoft.com/office/drawing/2014/main" xmlns="" id="{E15B9CEB-0CEB-4050-8317-0807EADC0F08}"/>
              </a:ext>
            </a:extLst>
          </p:cNvPr>
          <p:cNvSpPr>
            <a:spLocks noGrp="1"/>
          </p:cNvSpPr>
          <p:nvPr>
            <p:ph type="body" sz="quarter" idx="43"/>
          </p:nvPr>
        </p:nvSpPr>
        <p:spPr>
          <a:xfrm>
            <a:off x="4977048" y="4019457"/>
            <a:ext cx="1516717" cy="471071"/>
          </a:xfrm>
        </p:spPr>
        <p:txBody>
          <a:bodyPr>
            <a:normAutofit/>
          </a:bodyPr>
          <a:lstStyle/>
          <a:p>
            <a:r>
              <a:rPr lang="en-US" dirty="0">
                <a:solidFill>
                  <a:schemeClr val="bg1"/>
                </a:solidFill>
              </a:rPr>
              <a:t>Amendment to regulate PBM spread / fix dispensing fees is removed from budget at last minute</a:t>
            </a:r>
            <a:endParaRPr lang="ru-RU" dirty="0">
              <a:solidFill>
                <a:schemeClr val="bg1"/>
              </a:solidFill>
            </a:endParaRPr>
          </a:p>
        </p:txBody>
      </p:sp>
      <p:sp>
        <p:nvSpPr>
          <p:cNvPr id="15" name="Text Placeholder 14">
            <a:extLst>
              <a:ext uri="{FF2B5EF4-FFF2-40B4-BE49-F238E27FC236}">
                <a16:creationId xmlns:a16="http://schemas.microsoft.com/office/drawing/2014/main" xmlns="" id="{CDDFF132-912B-4B2B-B3E5-D1AB199B58C1}"/>
              </a:ext>
            </a:extLst>
          </p:cNvPr>
          <p:cNvSpPr>
            <a:spLocks noGrp="1"/>
          </p:cNvSpPr>
          <p:nvPr>
            <p:ph type="body" sz="quarter" idx="22"/>
          </p:nvPr>
        </p:nvSpPr>
        <p:spPr/>
        <p:txBody>
          <a:bodyPr/>
          <a:lstStyle/>
          <a:p>
            <a:r>
              <a:rPr lang="en-US"/>
              <a:t>Q</a:t>
            </a:r>
            <a:r>
              <a:rPr lang="ru-RU"/>
              <a:t>3</a:t>
            </a:r>
            <a:endParaRPr lang="ru-RU" dirty="0"/>
          </a:p>
        </p:txBody>
      </p:sp>
      <p:sp>
        <p:nvSpPr>
          <p:cNvPr id="12" name="Text Placeholder 11">
            <a:extLst>
              <a:ext uri="{FF2B5EF4-FFF2-40B4-BE49-F238E27FC236}">
                <a16:creationId xmlns:a16="http://schemas.microsoft.com/office/drawing/2014/main" xmlns="" id="{0950DBC3-6438-47ED-BA7E-BBD7E08290D1}"/>
              </a:ext>
            </a:extLst>
          </p:cNvPr>
          <p:cNvSpPr>
            <a:spLocks noGrp="1"/>
          </p:cNvSpPr>
          <p:nvPr>
            <p:ph type="body" sz="quarter" idx="19"/>
          </p:nvPr>
        </p:nvSpPr>
        <p:spPr/>
        <p:txBody>
          <a:bodyPr/>
          <a:lstStyle/>
          <a:p>
            <a:r>
              <a:rPr lang="en-US"/>
              <a:t>Q</a:t>
            </a:r>
            <a:r>
              <a:rPr lang="ru-RU"/>
              <a:t>4</a:t>
            </a:r>
            <a:endParaRPr lang="ru-RU" dirty="0"/>
          </a:p>
        </p:txBody>
      </p:sp>
      <p:sp>
        <p:nvSpPr>
          <p:cNvPr id="29" name="Text Placeholder 28">
            <a:extLst>
              <a:ext uri="{FF2B5EF4-FFF2-40B4-BE49-F238E27FC236}">
                <a16:creationId xmlns:a16="http://schemas.microsoft.com/office/drawing/2014/main" xmlns="" id="{71435C51-CB8E-41E5-8C00-34ADCC273A32}"/>
              </a:ext>
            </a:extLst>
          </p:cNvPr>
          <p:cNvSpPr>
            <a:spLocks noGrp="1"/>
          </p:cNvSpPr>
          <p:nvPr>
            <p:ph type="body" sz="quarter" idx="40"/>
          </p:nvPr>
        </p:nvSpPr>
        <p:spPr>
          <a:xfrm>
            <a:off x="3081129" y="2439358"/>
            <a:ext cx="1349711" cy="498844"/>
          </a:xfrm>
        </p:spPr>
        <p:txBody>
          <a:bodyPr>
            <a:normAutofit fontScale="92500"/>
          </a:bodyPr>
          <a:lstStyle/>
          <a:p>
            <a:r>
              <a:rPr lang="en-US" dirty="0"/>
              <a:t>Major MAC cut on 10/26 brings attention back to PBMs</a:t>
            </a:r>
            <a:endParaRPr lang="ru-RU" dirty="0"/>
          </a:p>
        </p:txBody>
      </p:sp>
      <p:sp>
        <p:nvSpPr>
          <p:cNvPr id="30" name="Text Placeholder 29">
            <a:extLst>
              <a:ext uri="{FF2B5EF4-FFF2-40B4-BE49-F238E27FC236}">
                <a16:creationId xmlns:a16="http://schemas.microsoft.com/office/drawing/2014/main" xmlns="" id="{946F0E31-A00A-4287-813C-109216A59865}"/>
              </a:ext>
            </a:extLst>
          </p:cNvPr>
          <p:cNvSpPr>
            <a:spLocks noGrp="1"/>
          </p:cNvSpPr>
          <p:nvPr>
            <p:ph type="body" sz="quarter" idx="41"/>
          </p:nvPr>
        </p:nvSpPr>
        <p:spPr>
          <a:xfrm>
            <a:off x="3179665" y="4026586"/>
            <a:ext cx="1060175" cy="198182"/>
          </a:xfrm>
        </p:spPr>
        <p:txBody>
          <a:bodyPr>
            <a:normAutofit lnSpcReduction="10000"/>
          </a:bodyPr>
          <a:lstStyle/>
          <a:p>
            <a:r>
              <a:rPr lang="en-US" dirty="0">
                <a:solidFill>
                  <a:schemeClr val="bg1"/>
                </a:solidFill>
              </a:rPr>
              <a:t>MCO Generic Gross Margins turn negative</a:t>
            </a:r>
            <a:endParaRPr lang="ru-RU" dirty="0">
              <a:solidFill>
                <a:schemeClr val="bg1"/>
              </a:solidFill>
            </a:endParaRPr>
          </a:p>
        </p:txBody>
      </p:sp>
      <p:sp>
        <p:nvSpPr>
          <p:cNvPr id="95" name="Text Placeholder 94">
            <a:extLst>
              <a:ext uri="{FF2B5EF4-FFF2-40B4-BE49-F238E27FC236}">
                <a16:creationId xmlns:a16="http://schemas.microsoft.com/office/drawing/2014/main" xmlns="" id="{7C0ECD94-A4CB-4FB7-A7F7-AA32C0ED85DB}"/>
              </a:ext>
            </a:extLst>
          </p:cNvPr>
          <p:cNvSpPr>
            <a:spLocks noGrp="1"/>
          </p:cNvSpPr>
          <p:nvPr>
            <p:ph type="body" sz="quarter" idx="29"/>
          </p:nvPr>
        </p:nvSpPr>
        <p:spPr/>
        <p:txBody>
          <a:bodyPr/>
          <a:lstStyle/>
          <a:p>
            <a:r>
              <a:rPr lang="en-US" dirty="0"/>
              <a:t>2018</a:t>
            </a:r>
          </a:p>
        </p:txBody>
      </p:sp>
      <p:sp>
        <p:nvSpPr>
          <p:cNvPr id="16" name="Text Placeholder 15">
            <a:extLst>
              <a:ext uri="{FF2B5EF4-FFF2-40B4-BE49-F238E27FC236}">
                <a16:creationId xmlns:a16="http://schemas.microsoft.com/office/drawing/2014/main" xmlns="" id="{5E0624EF-8210-444B-9BC7-2C144038C2FB}"/>
              </a:ext>
            </a:extLst>
          </p:cNvPr>
          <p:cNvSpPr>
            <a:spLocks noGrp="1"/>
          </p:cNvSpPr>
          <p:nvPr>
            <p:ph type="body" sz="quarter" idx="23"/>
          </p:nvPr>
        </p:nvSpPr>
        <p:spPr/>
        <p:txBody>
          <a:bodyPr/>
          <a:lstStyle/>
          <a:p>
            <a:r>
              <a:rPr lang="en-US"/>
              <a:t>Q</a:t>
            </a:r>
            <a:r>
              <a:rPr lang="ru-RU"/>
              <a:t>1</a:t>
            </a:r>
            <a:endParaRPr lang="ru-RU" dirty="0"/>
          </a:p>
        </p:txBody>
      </p:sp>
      <p:sp>
        <p:nvSpPr>
          <p:cNvPr id="37" name="Text Placeholder 36">
            <a:extLst>
              <a:ext uri="{FF2B5EF4-FFF2-40B4-BE49-F238E27FC236}">
                <a16:creationId xmlns:a16="http://schemas.microsoft.com/office/drawing/2014/main" xmlns="" id="{DF4A9D67-1B01-4CF8-AC0D-C7E518691F63}"/>
              </a:ext>
            </a:extLst>
          </p:cNvPr>
          <p:cNvSpPr>
            <a:spLocks noGrp="1"/>
          </p:cNvSpPr>
          <p:nvPr>
            <p:ph type="body" sz="quarter" idx="48"/>
          </p:nvPr>
        </p:nvSpPr>
        <p:spPr>
          <a:xfrm>
            <a:off x="3151487" y="4304775"/>
            <a:ext cx="1121483" cy="613651"/>
          </a:xfrm>
        </p:spPr>
        <p:txBody>
          <a:bodyPr>
            <a:normAutofit fontScale="92500" lnSpcReduction="10000"/>
          </a:bodyPr>
          <a:lstStyle/>
          <a:p>
            <a:r>
              <a:rPr lang="en-US" dirty="0"/>
              <a:t>Columbus Dispatch commences coverage of Medicaid drug pricing</a:t>
            </a:r>
            <a:endParaRPr lang="ru-RU" dirty="0"/>
          </a:p>
        </p:txBody>
      </p:sp>
      <p:sp>
        <p:nvSpPr>
          <p:cNvPr id="38" name="Text Placeholder 37">
            <a:extLst>
              <a:ext uri="{FF2B5EF4-FFF2-40B4-BE49-F238E27FC236}">
                <a16:creationId xmlns:a16="http://schemas.microsoft.com/office/drawing/2014/main" xmlns="" id="{D7DFA977-B8C8-428F-BA2B-EFF078C726CF}"/>
              </a:ext>
            </a:extLst>
          </p:cNvPr>
          <p:cNvSpPr>
            <a:spLocks noGrp="1"/>
          </p:cNvSpPr>
          <p:nvPr>
            <p:ph type="body" sz="quarter" idx="49"/>
          </p:nvPr>
        </p:nvSpPr>
        <p:spPr>
          <a:xfrm>
            <a:off x="3262372" y="6087741"/>
            <a:ext cx="876460" cy="613651"/>
          </a:xfrm>
        </p:spPr>
        <p:txBody>
          <a:bodyPr>
            <a:normAutofit/>
          </a:bodyPr>
          <a:lstStyle/>
          <a:p>
            <a:r>
              <a:rPr lang="en-US" dirty="0">
                <a:solidFill>
                  <a:schemeClr val="bg1"/>
                </a:solidFill>
              </a:rPr>
              <a:t>Dispatch’s “Side Effects” series includes 30+ articles investigating Ohio’s drug pricing crisis</a:t>
            </a:r>
            <a:endParaRPr lang="ru-RU" dirty="0">
              <a:solidFill>
                <a:schemeClr val="bg1"/>
              </a:solidFill>
            </a:endParaRPr>
          </a:p>
        </p:txBody>
      </p:sp>
      <p:sp>
        <p:nvSpPr>
          <p:cNvPr id="18" name="Text Placeholder 17">
            <a:extLst>
              <a:ext uri="{FF2B5EF4-FFF2-40B4-BE49-F238E27FC236}">
                <a16:creationId xmlns:a16="http://schemas.microsoft.com/office/drawing/2014/main" xmlns="" id="{7073D15E-3E59-4781-BA50-8D741A373A3B}"/>
              </a:ext>
            </a:extLst>
          </p:cNvPr>
          <p:cNvSpPr>
            <a:spLocks noGrp="1"/>
          </p:cNvSpPr>
          <p:nvPr>
            <p:ph type="body" sz="quarter" idx="26"/>
          </p:nvPr>
        </p:nvSpPr>
        <p:spPr/>
        <p:txBody>
          <a:bodyPr/>
          <a:lstStyle/>
          <a:p>
            <a:r>
              <a:rPr lang="en-US"/>
              <a:t>Q</a:t>
            </a:r>
            <a:r>
              <a:rPr lang="ru-RU"/>
              <a:t>2</a:t>
            </a:r>
            <a:endParaRPr lang="ru-RU" dirty="0"/>
          </a:p>
        </p:txBody>
      </p:sp>
      <p:sp>
        <p:nvSpPr>
          <p:cNvPr id="41" name="Text Placeholder 40">
            <a:extLst>
              <a:ext uri="{FF2B5EF4-FFF2-40B4-BE49-F238E27FC236}">
                <a16:creationId xmlns:a16="http://schemas.microsoft.com/office/drawing/2014/main" xmlns="" id="{D183E534-6B6A-4814-BF59-57A6E38C5B02}"/>
              </a:ext>
            </a:extLst>
          </p:cNvPr>
          <p:cNvSpPr>
            <a:spLocks noGrp="1"/>
          </p:cNvSpPr>
          <p:nvPr>
            <p:ph type="body" sz="quarter" idx="52"/>
          </p:nvPr>
        </p:nvSpPr>
        <p:spPr>
          <a:xfrm>
            <a:off x="4326452" y="4349688"/>
            <a:ext cx="814271" cy="613651"/>
          </a:xfrm>
        </p:spPr>
        <p:txBody>
          <a:bodyPr>
            <a:normAutofit lnSpcReduction="10000"/>
          </a:bodyPr>
          <a:lstStyle/>
          <a:p>
            <a:r>
              <a:rPr lang="en-US" dirty="0"/>
              <a:t>Medicaid hires HDS to audit Rx program</a:t>
            </a:r>
            <a:endParaRPr lang="ru-RU" dirty="0"/>
          </a:p>
        </p:txBody>
      </p:sp>
      <p:sp>
        <p:nvSpPr>
          <p:cNvPr id="42" name="Text Placeholder 41">
            <a:extLst>
              <a:ext uri="{FF2B5EF4-FFF2-40B4-BE49-F238E27FC236}">
                <a16:creationId xmlns:a16="http://schemas.microsoft.com/office/drawing/2014/main" xmlns="" id="{075CE6EC-954F-4DE1-BFD8-21E7D92FDE17}"/>
              </a:ext>
            </a:extLst>
          </p:cNvPr>
          <p:cNvSpPr>
            <a:spLocks noGrp="1"/>
          </p:cNvSpPr>
          <p:nvPr>
            <p:ph type="body" sz="quarter" idx="53"/>
          </p:nvPr>
        </p:nvSpPr>
        <p:spPr>
          <a:xfrm>
            <a:off x="4364592" y="6080543"/>
            <a:ext cx="783000" cy="399292"/>
          </a:xfrm>
        </p:spPr>
        <p:txBody>
          <a:bodyPr/>
          <a:lstStyle/>
          <a:p>
            <a:r>
              <a:rPr lang="en-US" dirty="0">
                <a:solidFill>
                  <a:schemeClr val="bg1"/>
                </a:solidFill>
              </a:rPr>
              <a:t>Finds $224 million in annual spread</a:t>
            </a:r>
            <a:endParaRPr lang="ru-RU" dirty="0">
              <a:solidFill>
                <a:schemeClr val="bg1"/>
              </a:solidFill>
            </a:endParaRPr>
          </a:p>
        </p:txBody>
      </p:sp>
      <p:sp>
        <p:nvSpPr>
          <p:cNvPr id="17" name="Text Placeholder 16">
            <a:extLst>
              <a:ext uri="{FF2B5EF4-FFF2-40B4-BE49-F238E27FC236}">
                <a16:creationId xmlns:a16="http://schemas.microsoft.com/office/drawing/2014/main" xmlns="" id="{FACEF7EF-E8CB-4008-A749-3586789460E1}"/>
              </a:ext>
            </a:extLst>
          </p:cNvPr>
          <p:cNvSpPr>
            <a:spLocks noGrp="1"/>
          </p:cNvSpPr>
          <p:nvPr>
            <p:ph type="body" sz="quarter" idx="25"/>
          </p:nvPr>
        </p:nvSpPr>
        <p:spPr/>
        <p:txBody>
          <a:bodyPr/>
          <a:lstStyle/>
          <a:p>
            <a:r>
              <a:rPr lang="en-US"/>
              <a:t>Q</a:t>
            </a:r>
            <a:r>
              <a:rPr lang="ru-RU"/>
              <a:t>3</a:t>
            </a:r>
            <a:endParaRPr lang="ru-RU" dirty="0"/>
          </a:p>
        </p:txBody>
      </p:sp>
      <p:sp>
        <p:nvSpPr>
          <p:cNvPr id="39" name="Text Placeholder 38">
            <a:extLst>
              <a:ext uri="{FF2B5EF4-FFF2-40B4-BE49-F238E27FC236}">
                <a16:creationId xmlns:a16="http://schemas.microsoft.com/office/drawing/2014/main" xmlns="" id="{96FA5D30-6CB0-4EEA-AB74-670C4C1A6E09}"/>
              </a:ext>
            </a:extLst>
          </p:cNvPr>
          <p:cNvSpPr>
            <a:spLocks noGrp="1"/>
          </p:cNvSpPr>
          <p:nvPr>
            <p:ph type="body" sz="quarter" idx="50"/>
          </p:nvPr>
        </p:nvSpPr>
        <p:spPr>
          <a:xfrm>
            <a:off x="5222423" y="4403693"/>
            <a:ext cx="1039229" cy="527837"/>
          </a:xfrm>
        </p:spPr>
        <p:txBody>
          <a:bodyPr>
            <a:normAutofit/>
          </a:bodyPr>
          <a:lstStyle/>
          <a:p>
            <a:r>
              <a:rPr lang="en-US" dirty="0"/>
              <a:t>Auditor Yost releases results of PBM study</a:t>
            </a:r>
            <a:endParaRPr lang="ru-RU" dirty="0"/>
          </a:p>
        </p:txBody>
      </p:sp>
      <p:sp>
        <p:nvSpPr>
          <p:cNvPr id="40" name="Text Placeholder 39">
            <a:extLst>
              <a:ext uri="{FF2B5EF4-FFF2-40B4-BE49-F238E27FC236}">
                <a16:creationId xmlns:a16="http://schemas.microsoft.com/office/drawing/2014/main" xmlns="" id="{2439FE52-3A9A-43A5-9827-31AEC68BEE7A}"/>
              </a:ext>
            </a:extLst>
          </p:cNvPr>
          <p:cNvSpPr>
            <a:spLocks noGrp="1"/>
          </p:cNvSpPr>
          <p:nvPr>
            <p:ph type="body" sz="quarter" idx="51"/>
          </p:nvPr>
        </p:nvSpPr>
        <p:spPr>
          <a:xfrm>
            <a:off x="5267740" y="6082285"/>
            <a:ext cx="876460" cy="436806"/>
          </a:xfrm>
        </p:spPr>
        <p:txBody>
          <a:bodyPr>
            <a:normAutofit/>
          </a:bodyPr>
          <a:lstStyle/>
          <a:p>
            <a:r>
              <a:rPr lang="en-US" dirty="0">
                <a:solidFill>
                  <a:schemeClr val="bg1"/>
                </a:solidFill>
              </a:rPr>
              <a:t>Medicaid announces ban on spread pricing starting Jan 1, 2019</a:t>
            </a:r>
            <a:endParaRPr lang="ru-RU" dirty="0">
              <a:solidFill>
                <a:schemeClr val="bg1"/>
              </a:solidFill>
            </a:endParaRPr>
          </a:p>
        </p:txBody>
      </p:sp>
      <p:sp>
        <p:nvSpPr>
          <p:cNvPr id="46" name="Text Placeholder 45">
            <a:extLst>
              <a:ext uri="{FF2B5EF4-FFF2-40B4-BE49-F238E27FC236}">
                <a16:creationId xmlns:a16="http://schemas.microsoft.com/office/drawing/2014/main" xmlns="" id="{A15ADFC7-484C-4FB9-A3C1-CDAA545F73FC}"/>
              </a:ext>
            </a:extLst>
          </p:cNvPr>
          <p:cNvSpPr>
            <a:spLocks noGrp="1"/>
          </p:cNvSpPr>
          <p:nvPr>
            <p:ph type="body" sz="quarter" idx="24"/>
          </p:nvPr>
        </p:nvSpPr>
        <p:spPr/>
        <p:txBody>
          <a:bodyPr/>
          <a:lstStyle/>
          <a:p>
            <a:r>
              <a:rPr lang="en-US"/>
              <a:t>Q</a:t>
            </a:r>
            <a:r>
              <a:rPr lang="ru-RU"/>
              <a:t>4</a:t>
            </a:r>
            <a:endParaRPr lang="ru-RU" dirty="0"/>
          </a:p>
        </p:txBody>
      </p:sp>
      <p:sp>
        <p:nvSpPr>
          <p:cNvPr id="48" name="Text Placeholder 47">
            <a:extLst>
              <a:ext uri="{FF2B5EF4-FFF2-40B4-BE49-F238E27FC236}">
                <a16:creationId xmlns:a16="http://schemas.microsoft.com/office/drawing/2014/main" xmlns="" id="{80356F4D-EF6F-4CA4-9F12-1144AB06B635}"/>
              </a:ext>
            </a:extLst>
          </p:cNvPr>
          <p:cNvSpPr>
            <a:spLocks noGrp="1"/>
          </p:cNvSpPr>
          <p:nvPr>
            <p:ph type="body" sz="quarter" idx="58"/>
          </p:nvPr>
        </p:nvSpPr>
        <p:spPr/>
        <p:txBody>
          <a:bodyPr/>
          <a:lstStyle/>
          <a:p>
            <a:r>
              <a:rPr lang="en-US" dirty="0"/>
              <a:t>2019</a:t>
            </a:r>
            <a:endParaRPr lang="ru-RU" dirty="0"/>
          </a:p>
        </p:txBody>
      </p:sp>
      <p:sp>
        <p:nvSpPr>
          <p:cNvPr id="54" name="Text Placeholder 53">
            <a:extLst>
              <a:ext uri="{FF2B5EF4-FFF2-40B4-BE49-F238E27FC236}">
                <a16:creationId xmlns:a16="http://schemas.microsoft.com/office/drawing/2014/main" xmlns="" id="{47F55562-BE35-4909-8D53-F59AB689843C}"/>
              </a:ext>
            </a:extLst>
          </p:cNvPr>
          <p:cNvSpPr>
            <a:spLocks noGrp="1"/>
          </p:cNvSpPr>
          <p:nvPr>
            <p:ph type="body" sz="quarter" idx="34"/>
          </p:nvPr>
        </p:nvSpPr>
        <p:spPr>
          <a:xfrm>
            <a:off x="4271815" y="152325"/>
            <a:ext cx="891326" cy="669573"/>
          </a:xfrm>
        </p:spPr>
        <p:txBody>
          <a:bodyPr>
            <a:normAutofit/>
          </a:bodyPr>
          <a:lstStyle/>
          <a:p>
            <a:r>
              <a:rPr lang="en-US" dirty="0">
                <a:solidFill>
                  <a:schemeClr val="accent2">
                    <a:lumMod val="50000"/>
                  </a:schemeClr>
                </a:solidFill>
              </a:rPr>
              <a:t>Major </a:t>
            </a:r>
            <a:r>
              <a:rPr lang="en-US" dirty="0" err="1">
                <a:solidFill>
                  <a:schemeClr val="accent2">
                    <a:lumMod val="50000"/>
                  </a:schemeClr>
                </a:solidFill>
              </a:rPr>
              <a:t>Caresource</a:t>
            </a:r>
            <a:r>
              <a:rPr lang="en-US" dirty="0">
                <a:solidFill>
                  <a:schemeClr val="accent2">
                    <a:lumMod val="50000"/>
                  </a:schemeClr>
                </a:solidFill>
              </a:rPr>
              <a:t> MAC Update in April ‘16</a:t>
            </a:r>
          </a:p>
        </p:txBody>
      </p:sp>
      <p:sp>
        <p:nvSpPr>
          <p:cNvPr id="62" name="Text Placeholder 23">
            <a:extLst>
              <a:ext uri="{FF2B5EF4-FFF2-40B4-BE49-F238E27FC236}">
                <a16:creationId xmlns:a16="http://schemas.microsoft.com/office/drawing/2014/main" xmlns="" id="{94FD1F40-946B-4E44-9D88-F761DE56571A}"/>
              </a:ext>
            </a:extLst>
          </p:cNvPr>
          <p:cNvSpPr txBox="1">
            <a:spLocks/>
          </p:cNvSpPr>
          <p:nvPr/>
        </p:nvSpPr>
        <p:spPr>
          <a:xfrm>
            <a:off x="4167810" y="1983124"/>
            <a:ext cx="1046921" cy="368300"/>
          </a:xfrm>
          <a:prstGeom prst="rect">
            <a:avLst/>
          </a:prstGeom>
        </p:spPr>
        <p:txBody>
          <a:bodyPr vert="horz" lIns="0" tIns="0" rIns="0" bIns="0" rtlCol="0">
            <a:normAutofit/>
          </a:bodyPr>
          <a:lstStyle>
            <a:lvl1pPr marL="0" indent="0" algn="ctr" defTabSz="685800" rtl="0" eaLnBrk="1" latinLnBrk="0" hangingPunct="1">
              <a:lnSpc>
                <a:spcPct val="90000"/>
              </a:lnSpc>
              <a:spcBef>
                <a:spcPts val="750"/>
              </a:spcBef>
              <a:buFont typeface="Arial" panose="020B0604020202020204" pitchFamily="34" charset="0"/>
              <a:buNone/>
              <a:defRPr sz="750" b="0" i="1" kern="1200">
                <a:solidFill>
                  <a:srgbClr val="454D55"/>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750" b="0" i="1" u="none" strike="noStrike" kern="1200" cap="none" spc="0" normalizeH="0" baseline="0" noProof="0" dirty="0">
                <a:ln>
                  <a:noFill/>
                </a:ln>
                <a:solidFill>
                  <a:schemeClr val="bg1"/>
                </a:solidFill>
                <a:effectLst/>
                <a:uLnTx/>
                <a:uFillTx/>
                <a:latin typeface="Segoe UI"/>
                <a:ea typeface="+mn-ea"/>
                <a:cs typeface="+mn-cs"/>
              </a:rPr>
              <a:t>The start of downward pressure on MCO Reimbursements</a:t>
            </a:r>
            <a:endParaRPr kumimoji="0" lang="ru-RU" sz="750" b="0" i="1" u="none" strike="noStrike" kern="1200" cap="none" spc="0" normalizeH="0" baseline="0" noProof="0" dirty="0">
              <a:ln>
                <a:noFill/>
              </a:ln>
              <a:solidFill>
                <a:schemeClr val="bg1"/>
              </a:solidFill>
              <a:effectLst/>
              <a:uLnTx/>
              <a:uFillTx/>
              <a:latin typeface="Segoe UI"/>
              <a:ea typeface="+mn-ea"/>
              <a:cs typeface="+mn-cs"/>
            </a:endParaRPr>
          </a:p>
        </p:txBody>
      </p:sp>
      <p:sp>
        <p:nvSpPr>
          <p:cNvPr id="63" name="Text Placeholder 62">
            <a:extLst>
              <a:ext uri="{FF2B5EF4-FFF2-40B4-BE49-F238E27FC236}">
                <a16:creationId xmlns:a16="http://schemas.microsoft.com/office/drawing/2014/main" xmlns="" id="{45A4C7E8-365B-4BC3-B73F-BFAB89444C3F}"/>
              </a:ext>
            </a:extLst>
          </p:cNvPr>
          <p:cNvSpPr>
            <a:spLocks noGrp="1"/>
          </p:cNvSpPr>
          <p:nvPr>
            <p:ph type="body" sz="quarter" idx="42"/>
          </p:nvPr>
        </p:nvSpPr>
        <p:spPr>
          <a:xfrm>
            <a:off x="5102352" y="2501546"/>
            <a:ext cx="1258789" cy="395732"/>
          </a:xfrm>
        </p:spPr>
        <p:txBody>
          <a:bodyPr>
            <a:normAutofit/>
          </a:bodyPr>
          <a:lstStyle/>
          <a:p>
            <a:r>
              <a:rPr lang="en-US" dirty="0"/>
              <a:t>Transparency regulation fails</a:t>
            </a:r>
          </a:p>
        </p:txBody>
      </p:sp>
      <p:sp>
        <p:nvSpPr>
          <p:cNvPr id="84" name="Text Placeholder 38">
            <a:extLst>
              <a:ext uri="{FF2B5EF4-FFF2-40B4-BE49-F238E27FC236}">
                <a16:creationId xmlns:a16="http://schemas.microsoft.com/office/drawing/2014/main" xmlns="" id="{66E38A73-5CE8-4684-B116-56C55EBF7EB7}"/>
              </a:ext>
            </a:extLst>
          </p:cNvPr>
          <p:cNvSpPr txBox="1">
            <a:spLocks/>
          </p:cNvSpPr>
          <p:nvPr/>
        </p:nvSpPr>
        <p:spPr>
          <a:xfrm>
            <a:off x="7034187" y="4084629"/>
            <a:ext cx="1261626" cy="436806"/>
          </a:xfrm>
          <a:prstGeom prst="rect">
            <a:avLst/>
          </a:prstGeom>
        </p:spPr>
        <p:txBody>
          <a:bodyPr vert="horz" lIns="0" tIns="0" rIns="0" bIns="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125" b="0" i="0" kern="1200">
                <a:solidFill>
                  <a:srgbClr val="E8611D"/>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125" b="0" i="0" u="none" strike="noStrike" kern="1200" cap="none" spc="0" normalizeH="0" baseline="0" noProof="0" dirty="0">
                <a:ln>
                  <a:noFill/>
                </a:ln>
                <a:solidFill>
                  <a:srgbClr val="E8611D"/>
                </a:solidFill>
                <a:effectLst/>
                <a:uLnTx/>
                <a:uFillTx/>
                <a:latin typeface="Franklin Gothic Demi"/>
                <a:ea typeface="+mn-ea"/>
                <a:cs typeface="+mn-cs"/>
              </a:rPr>
              <a:t>46Brooklyn Research formed</a:t>
            </a:r>
            <a:endParaRPr kumimoji="0" lang="ru-RU" sz="1125" b="0" i="0" u="none" strike="noStrike" kern="1200" cap="none" spc="0" normalizeH="0" baseline="0" noProof="0" dirty="0">
              <a:ln>
                <a:noFill/>
              </a:ln>
              <a:solidFill>
                <a:srgbClr val="E8611D"/>
              </a:solidFill>
              <a:effectLst/>
              <a:uLnTx/>
              <a:uFillTx/>
              <a:latin typeface="Franklin Gothic Demi"/>
              <a:ea typeface="+mn-ea"/>
              <a:cs typeface="+mn-cs"/>
            </a:endParaRPr>
          </a:p>
        </p:txBody>
      </p:sp>
      <p:sp>
        <p:nvSpPr>
          <p:cNvPr id="85" name="Text Placeholder 41">
            <a:extLst>
              <a:ext uri="{FF2B5EF4-FFF2-40B4-BE49-F238E27FC236}">
                <a16:creationId xmlns:a16="http://schemas.microsoft.com/office/drawing/2014/main" xmlns="" id="{CD08BD8A-326E-4055-8B51-9DF759269FB6}"/>
              </a:ext>
            </a:extLst>
          </p:cNvPr>
          <p:cNvSpPr txBox="1">
            <a:spLocks/>
          </p:cNvSpPr>
          <p:nvPr/>
        </p:nvSpPr>
        <p:spPr>
          <a:xfrm>
            <a:off x="7141671" y="4418818"/>
            <a:ext cx="1012525" cy="399292"/>
          </a:xfrm>
          <a:prstGeom prst="rect">
            <a:avLst/>
          </a:prstGeom>
        </p:spPr>
        <p:txBody>
          <a:bodyPr vert="horz" lIns="0" tIns="0" rIns="0" bIns="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750" b="0" i="1" kern="1200">
                <a:solidFill>
                  <a:srgbClr val="454D55"/>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750" b="0" i="1" u="none" strike="noStrike" kern="1200" cap="none" spc="0" normalizeH="0" baseline="0" noProof="0" dirty="0">
                <a:ln>
                  <a:noFill/>
                </a:ln>
                <a:solidFill>
                  <a:schemeClr val="bg1"/>
                </a:solidFill>
                <a:effectLst/>
                <a:uLnTx/>
                <a:uFillTx/>
                <a:latin typeface="Segoe UI"/>
                <a:ea typeface="+mn-ea"/>
                <a:cs typeface="+mn-cs"/>
              </a:rPr>
              <a:t>Goal = use public data to investigate, expose, and explain Rx supply chain distortions</a:t>
            </a:r>
            <a:endParaRPr kumimoji="0" lang="ru-RU" sz="750" b="0" i="1" u="none" strike="noStrike" kern="1200" cap="none" spc="0" normalizeH="0" baseline="0" noProof="0" dirty="0">
              <a:ln>
                <a:noFill/>
              </a:ln>
              <a:solidFill>
                <a:schemeClr val="bg1"/>
              </a:solidFill>
              <a:effectLst/>
              <a:uLnTx/>
              <a:uFillTx/>
              <a:latin typeface="Segoe UI"/>
              <a:ea typeface="+mn-ea"/>
              <a:cs typeface="+mn-cs"/>
            </a:endParaRPr>
          </a:p>
        </p:txBody>
      </p:sp>
      <p:sp>
        <p:nvSpPr>
          <p:cNvPr id="83" name="Freeform: Shape 82">
            <a:extLst>
              <a:ext uri="{FF2B5EF4-FFF2-40B4-BE49-F238E27FC236}">
                <a16:creationId xmlns:a16="http://schemas.microsoft.com/office/drawing/2014/main" xmlns="" id="{775C1CD9-4DEA-4481-90C7-D1BA2B1E3B73}"/>
              </a:ext>
            </a:extLst>
          </p:cNvPr>
          <p:cNvSpPr/>
          <p:nvPr/>
        </p:nvSpPr>
        <p:spPr>
          <a:xfrm>
            <a:off x="6009861" y="4406348"/>
            <a:ext cx="1040295" cy="702365"/>
          </a:xfrm>
          <a:custGeom>
            <a:avLst/>
            <a:gdLst>
              <a:gd name="connsiteX0" fmla="*/ 0 w 1040295"/>
              <a:gd name="connsiteY0" fmla="*/ 702365 h 702365"/>
              <a:gd name="connsiteX1" fmla="*/ 212034 w 1040295"/>
              <a:gd name="connsiteY1" fmla="*/ 450574 h 702365"/>
              <a:gd name="connsiteX2" fmla="*/ 424069 w 1040295"/>
              <a:gd name="connsiteY2" fmla="*/ 251791 h 702365"/>
              <a:gd name="connsiteX3" fmla="*/ 689113 w 1040295"/>
              <a:gd name="connsiteY3" fmla="*/ 79513 h 702365"/>
              <a:gd name="connsiteX4" fmla="*/ 1040295 w 1040295"/>
              <a:gd name="connsiteY4" fmla="*/ 0 h 702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295" h="702365">
                <a:moveTo>
                  <a:pt x="0" y="702365"/>
                </a:moveTo>
                <a:cubicBezTo>
                  <a:pt x="70678" y="614017"/>
                  <a:pt x="141356" y="525670"/>
                  <a:pt x="212034" y="450574"/>
                </a:cubicBezTo>
                <a:cubicBezTo>
                  <a:pt x="282712" y="375478"/>
                  <a:pt x="344556" y="313634"/>
                  <a:pt x="424069" y="251791"/>
                </a:cubicBezTo>
                <a:cubicBezTo>
                  <a:pt x="503582" y="189948"/>
                  <a:pt x="586409" y="121478"/>
                  <a:pt x="689113" y="79513"/>
                </a:cubicBezTo>
                <a:cubicBezTo>
                  <a:pt x="791817" y="37548"/>
                  <a:pt x="916056" y="18774"/>
                  <a:pt x="1040295" y="0"/>
                </a:cubicBezTo>
              </a:path>
            </a:pathLst>
          </a:custGeom>
          <a:ln>
            <a:headEnd type="stealth"/>
          </a:ln>
        </p:spPr>
        <p:style>
          <a:lnRef idx="3">
            <a:schemeClr val="accent4"/>
          </a:lnRef>
          <a:fillRef idx="0">
            <a:schemeClr val="accent4"/>
          </a:fillRef>
          <a:effectRef idx="2">
            <a:schemeClr val="accent4"/>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6D82"/>
              </a:solidFill>
              <a:effectLst/>
              <a:uLnTx/>
              <a:uFillTx/>
              <a:latin typeface="Segoe UI"/>
              <a:ea typeface="+mn-ea"/>
              <a:cs typeface="+mn-cs"/>
            </a:endParaRPr>
          </a:p>
        </p:txBody>
      </p:sp>
      <p:pic>
        <p:nvPicPr>
          <p:cNvPr id="44" name="Picture 43">
            <a:extLst>
              <a:ext uri="{FF2B5EF4-FFF2-40B4-BE49-F238E27FC236}">
                <a16:creationId xmlns:a16="http://schemas.microsoft.com/office/drawing/2014/main" xmlns="" id="{2A22FAC2-6346-4271-8574-5AA6E67201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257717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FF6605A-6785-4963-B5C8-9A12F6BBB544}"/>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9BBF0EF3-C386-4214-93BD-2D844C7A552D}"/>
              </a:ext>
            </a:extLst>
          </p:cNvPr>
          <p:cNvSpPr>
            <a:spLocks noGrp="1"/>
          </p:cNvSpPr>
          <p:nvPr>
            <p:ph type="title"/>
          </p:nvPr>
        </p:nvSpPr>
        <p:spPr/>
        <p:txBody>
          <a:bodyPr>
            <a:noAutofit/>
          </a:bodyPr>
          <a:lstStyle/>
          <a:p>
            <a:r>
              <a:rPr lang="en-US" sz="3600" dirty="0">
                <a:solidFill>
                  <a:schemeClr val="bg1"/>
                </a:solidFill>
              </a:rPr>
              <a:t>Welcome to Retail Pharmacy!  Something is very wrong here…</a:t>
            </a:r>
            <a:endParaRPr lang="en-US" sz="3600" dirty="0"/>
          </a:p>
        </p:txBody>
      </p:sp>
      <p:pic>
        <p:nvPicPr>
          <p:cNvPr id="5" name="Picture 4">
            <a:extLst>
              <a:ext uri="{FF2B5EF4-FFF2-40B4-BE49-F238E27FC236}">
                <a16:creationId xmlns:a16="http://schemas.microsoft.com/office/drawing/2014/main" xmlns="" id="{BD267032-7595-4866-90E0-5ED49538C3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6" name="Content Placeholder 5">
            <a:extLst>
              <a:ext uri="{FF2B5EF4-FFF2-40B4-BE49-F238E27FC236}">
                <a16:creationId xmlns:a16="http://schemas.microsoft.com/office/drawing/2014/main" xmlns="" id="{3C1261D0-109F-4E78-B33E-6875721F6BE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28650" y="2208618"/>
            <a:ext cx="7886700" cy="3585352"/>
          </a:xfrm>
          <a:ln>
            <a:solidFill>
              <a:schemeClr val="tx1"/>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xmlns="" id="{EC766784-D6E5-4854-B739-CC46AD4E45C6}"/>
              </a:ext>
            </a:extLst>
          </p:cNvPr>
          <p:cNvSpPr txBox="1"/>
          <p:nvPr/>
        </p:nvSpPr>
        <p:spPr>
          <a:xfrm>
            <a:off x="628650" y="5975011"/>
            <a:ext cx="7886700" cy="430887"/>
          </a:xfrm>
          <a:prstGeom prst="rect">
            <a:avLst/>
          </a:prstGeom>
          <a:noFill/>
        </p:spPr>
        <p:txBody>
          <a:bodyPr wrap="square" rtlCol="0">
            <a:spAutoFit/>
          </a:bodyPr>
          <a:lstStyle/>
          <a:p>
            <a:r>
              <a:rPr lang="en-US" sz="1100" dirty="0">
                <a:solidFill>
                  <a:schemeClr val="bg1"/>
                </a:solidFill>
              </a:rPr>
              <a:t>Source: 46brooklyn Research – derived from combining data from Auditor Yost’s report on PBM, CMS’ State Utilization Database, and CMS NADAC Database</a:t>
            </a:r>
          </a:p>
        </p:txBody>
      </p:sp>
    </p:spTree>
    <p:extLst>
      <p:ext uri="{BB962C8B-B14F-4D97-AF65-F5344CB8AC3E}">
        <p14:creationId xmlns:p14="http://schemas.microsoft.com/office/powerpoint/2010/main" val="3880408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FF6605A-6785-4963-B5C8-9A12F6BBB544}"/>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9BBF0EF3-C386-4214-93BD-2D844C7A552D}"/>
              </a:ext>
            </a:extLst>
          </p:cNvPr>
          <p:cNvSpPr>
            <a:spLocks noGrp="1"/>
          </p:cNvSpPr>
          <p:nvPr>
            <p:ph type="title"/>
          </p:nvPr>
        </p:nvSpPr>
        <p:spPr/>
        <p:txBody>
          <a:bodyPr>
            <a:noAutofit/>
          </a:bodyPr>
          <a:lstStyle/>
          <a:p>
            <a:r>
              <a:rPr lang="en-US" sz="3600" dirty="0">
                <a:solidFill>
                  <a:schemeClr val="bg1"/>
                </a:solidFill>
              </a:rPr>
              <a:t>Q4 2017: Ohio Managed Care Pricing Cuts Hit Generic Suboxone</a:t>
            </a:r>
            <a:endParaRPr lang="en-US" sz="3600" dirty="0"/>
          </a:p>
        </p:txBody>
      </p:sp>
      <p:pic>
        <p:nvPicPr>
          <p:cNvPr id="5" name="Picture 4">
            <a:extLst>
              <a:ext uri="{FF2B5EF4-FFF2-40B4-BE49-F238E27FC236}">
                <a16:creationId xmlns:a16="http://schemas.microsoft.com/office/drawing/2014/main" xmlns="" id="{BD267032-7595-4866-90E0-5ED49538C3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9" name="Picture 8">
            <a:extLst>
              <a:ext uri="{FF2B5EF4-FFF2-40B4-BE49-F238E27FC236}">
                <a16:creationId xmlns:a16="http://schemas.microsoft.com/office/drawing/2014/main" xmlns="" id="{112D0672-E0F9-44C9-83C5-9F28196D9AF2}"/>
              </a:ext>
            </a:extLst>
          </p:cNvPr>
          <p:cNvPicPr>
            <a:picLocks noChangeAspect="1"/>
          </p:cNvPicPr>
          <p:nvPr/>
        </p:nvPicPr>
        <p:blipFill rotWithShape="1">
          <a:blip r:embed="rId4"/>
          <a:srcRect r="9213" b="58013"/>
          <a:stretch/>
        </p:blipFill>
        <p:spPr>
          <a:xfrm>
            <a:off x="931548" y="1945101"/>
            <a:ext cx="7196452" cy="11707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xmlns="" id="{B0660029-BC6C-43D5-8DD8-EBF4707A02F4}"/>
              </a:ext>
            </a:extLst>
          </p:cNvPr>
          <p:cNvPicPr>
            <a:picLocks noChangeAspect="1"/>
          </p:cNvPicPr>
          <p:nvPr/>
        </p:nvPicPr>
        <p:blipFill>
          <a:blip r:embed="rId5"/>
          <a:stretch>
            <a:fillRect/>
          </a:stretch>
        </p:blipFill>
        <p:spPr>
          <a:xfrm>
            <a:off x="493576" y="3302776"/>
            <a:ext cx="8156847" cy="9123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xmlns="" id="{71D799A2-B442-4DAD-A012-E7464D86B883}"/>
              </a:ext>
            </a:extLst>
          </p:cNvPr>
          <p:cNvPicPr>
            <a:picLocks noChangeAspect="1"/>
          </p:cNvPicPr>
          <p:nvPr/>
        </p:nvPicPr>
        <p:blipFill>
          <a:blip r:embed="rId6"/>
          <a:stretch>
            <a:fillRect/>
          </a:stretch>
        </p:blipFill>
        <p:spPr>
          <a:xfrm>
            <a:off x="1820177" y="4396374"/>
            <a:ext cx="5746813" cy="22114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11">
            <a:extLst>
              <a:ext uri="{FF2B5EF4-FFF2-40B4-BE49-F238E27FC236}">
                <a16:creationId xmlns:a16="http://schemas.microsoft.com/office/drawing/2014/main" xmlns="" id="{AE94FD47-E7AA-420A-99E6-91069CAC4B7B}"/>
              </a:ext>
            </a:extLst>
          </p:cNvPr>
          <p:cNvSpPr/>
          <p:nvPr/>
        </p:nvSpPr>
        <p:spPr>
          <a:xfrm>
            <a:off x="2590800" y="3670852"/>
            <a:ext cx="4101548" cy="212035"/>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3E480206-5398-41D8-B7AF-450EDAA98672}"/>
              </a:ext>
            </a:extLst>
          </p:cNvPr>
          <p:cNvSpPr/>
          <p:nvPr/>
        </p:nvSpPr>
        <p:spPr>
          <a:xfrm>
            <a:off x="3810000" y="5057979"/>
            <a:ext cx="3372678" cy="216386"/>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8F48DDD5-3AB2-4C61-9198-5306620B2CCC}"/>
              </a:ext>
            </a:extLst>
          </p:cNvPr>
          <p:cNvSpPr/>
          <p:nvPr/>
        </p:nvSpPr>
        <p:spPr>
          <a:xfrm>
            <a:off x="1921566" y="5380674"/>
            <a:ext cx="4287078" cy="216386"/>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BB71892C-1D81-4299-8288-12C19A7E35B9}"/>
              </a:ext>
            </a:extLst>
          </p:cNvPr>
          <p:cNvSpPr/>
          <p:nvPr/>
        </p:nvSpPr>
        <p:spPr>
          <a:xfrm>
            <a:off x="2100470" y="5703013"/>
            <a:ext cx="5347251" cy="216386"/>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761F7A83-F4F8-452F-842E-BAED5181454F}"/>
              </a:ext>
            </a:extLst>
          </p:cNvPr>
          <p:cNvSpPr/>
          <p:nvPr/>
        </p:nvSpPr>
        <p:spPr>
          <a:xfrm>
            <a:off x="1898373" y="5994269"/>
            <a:ext cx="5347251" cy="216386"/>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0D8282A5-BCC2-48A7-9DDE-4093B3955D01}"/>
              </a:ext>
            </a:extLst>
          </p:cNvPr>
          <p:cNvSpPr/>
          <p:nvPr/>
        </p:nvSpPr>
        <p:spPr>
          <a:xfrm>
            <a:off x="1861933" y="6301066"/>
            <a:ext cx="3776868" cy="169638"/>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3487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FF6605A-6785-4963-B5C8-9A12F6BBB544}"/>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1459" y="0"/>
            <a:ext cx="9144000" cy="6858000"/>
          </a:xfrm>
          <a:prstGeom prst="rect">
            <a:avLst/>
          </a:prstGeom>
        </p:spPr>
      </p:pic>
      <p:sp>
        <p:nvSpPr>
          <p:cNvPr id="2" name="Title 1">
            <a:extLst>
              <a:ext uri="{FF2B5EF4-FFF2-40B4-BE49-F238E27FC236}">
                <a16:creationId xmlns:a16="http://schemas.microsoft.com/office/drawing/2014/main" xmlns="" id="{9BBF0EF3-C386-4214-93BD-2D844C7A552D}"/>
              </a:ext>
            </a:extLst>
          </p:cNvPr>
          <p:cNvSpPr>
            <a:spLocks noGrp="1"/>
          </p:cNvSpPr>
          <p:nvPr>
            <p:ph type="title"/>
          </p:nvPr>
        </p:nvSpPr>
        <p:spPr/>
        <p:txBody>
          <a:bodyPr>
            <a:noAutofit/>
          </a:bodyPr>
          <a:lstStyle/>
          <a:p>
            <a:r>
              <a:rPr lang="en-US" sz="3600" dirty="0">
                <a:solidFill>
                  <a:schemeClr val="bg1"/>
                </a:solidFill>
              </a:rPr>
              <a:t>Challenge: How do we illustrate poor MCO pricing transparency using </a:t>
            </a:r>
            <a:r>
              <a:rPr lang="en-US" sz="3600" b="1" u="sng" dirty="0">
                <a:solidFill>
                  <a:schemeClr val="bg1"/>
                </a:solidFill>
              </a:rPr>
              <a:t>only</a:t>
            </a:r>
            <a:r>
              <a:rPr lang="en-US" sz="3600" dirty="0">
                <a:solidFill>
                  <a:schemeClr val="bg1"/>
                </a:solidFill>
              </a:rPr>
              <a:t> public data</a:t>
            </a:r>
            <a:r>
              <a:rPr lang="en-US" sz="3600" dirty="0">
                <a:solidFill>
                  <a:schemeClr val="bg1"/>
                </a:solidFill>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xmlns="" id="{BD267032-7595-4866-90E0-5ED49538C3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3" name="Picture 2">
            <a:extLst>
              <a:ext uri="{FF2B5EF4-FFF2-40B4-BE49-F238E27FC236}">
                <a16:creationId xmlns:a16="http://schemas.microsoft.com/office/drawing/2014/main" xmlns="" id="{BC5C7693-F880-4772-B08A-89A1FF8357EC}"/>
              </a:ext>
            </a:extLst>
          </p:cNvPr>
          <p:cNvPicPr>
            <a:picLocks noChangeAspect="1"/>
          </p:cNvPicPr>
          <p:nvPr/>
        </p:nvPicPr>
        <p:blipFill>
          <a:blip r:embed="rId5"/>
          <a:stretch>
            <a:fillRect/>
          </a:stretch>
        </p:blipFill>
        <p:spPr>
          <a:xfrm>
            <a:off x="5885822" y="2556581"/>
            <a:ext cx="2762235" cy="1712175"/>
          </a:xfrm>
          <a:prstGeom prst="rect">
            <a:avLst/>
          </a:prstGeom>
          <a:ln>
            <a:solidFill>
              <a:srgbClr val="FFFFFF"/>
            </a:solidFill>
          </a:ln>
          <a:effectLst>
            <a:outerShdw blurRad="50800" dist="38100" dir="5400000" algn="t" rotWithShape="0">
              <a:prstClr val="black">
                <a:alpha val="40000"/>
              </a:prstClr>
            </a:outerShdw>
          </a:effectLst>
        </p:spPr>
      </p:pic>
      <p:pic>
        <p:nvPicPr>
          <p:cNvPr id="6" name="Picture 5">
            <a:extLst>
              <a:ext uri="{FF2B5EF4-FFF2-40B4-BE49-F238E27FC236}">
                <a16:creationId xmlns:a16="http://schemas.microsoft.com/office/drawing/2014/main" xmlns="" id="{3D20CAA5-9A7B-42A0-9C80-A48AA1F23602}"/>
              </a:ext>
            </a:extLst>
          </p:cNvPr>
          <p:cNvPicPr>
            <a:picLocks noChangeAspect="1"/>
          </p:cNvPicPr>
          <p:nvPr/>
        </p:nvPicPr>
        <p:blipFill>
          <a:blip r:embed="rId6"/>
          <a:stretch>
            <a:fillRect/>
          </a:stretch>
        </p:blipFill>
        <p:spPr>
          <a:xfrm>
            <a:off x="689674" y="2466518"/>
            <a:ext cx="1952634" cy="1211614"/>
          </a:xfrm>
          <a:prstGeom prst="rect">
            <a:avLst/>
          </a:prstGeom>
          <a:ln>
            <a:solidFill>
              <a:srgbClr val="FFFFFF"/>
            </a:solidFill>
          </a:ln>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xmlns="" id="{F329A962-AAF5-4B95-A496-152D1A5C1B7E}"/>
              </a:ext>
            </a:extLst>
          </p:cNvPr>
          <p:cNvPicPr>
            <a:picLocks noChangeAspect="1"/>
          </p:cNvPicPr>
          <p:nvPr/>
        </p:nvPicPr>
        <p:blipFill>
          <a:blip r:embed="rId6"/>
          <a:stretch>
            <a:fillRect/>
          </a:stretch>
        </p:blipFill>
        <p:spPr>
          <a:xfrm>
            <a:off x="842074" y="2618918"/>
            <a:ext cx="1952634" cy="1211614"/>
          </a:xfrm>
          <a:prstGeom prst="rect">
            <a:avLst/>
          </a:prstGeom>
          <a:ln>
            <a:solidFill>
              <a:srgbClr val="FFFFFF"/>
            </a:solidFill>
          </a:ln>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xmlns="" id="{5685D51A-BF20-4BDA-A5B1-68B44E2C7381}"/>
              </a:ext>
            </a:extLst>
          </p:cNvPr>
          <p:cNvPicPr>
            <a:picLocks noChangeAspect="1"/>
          </p:cNvPicPr>
          <p:nvPr/>
        </p:nvPicPr>
        <p:blipFill>
          <a:blip r:embed="rId6"/>
          <a:stretch>
            <a:fillRect/>
          </a:stretch>
        </p:blipFill>
        <p:spPr>
          <a:xfrm>
            <a:off x="994474" y="2771318"/>
            <a:ext cx="1952634" cy="1211614"/>
          </a:xfrm>
          <a:prstGeom prst="rect">
            <a:avLst/>
          </a:prstGeom>
          <a:ln>
            <a:solidFill>
              <a:srgbClr val="FFFFFF"/>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xmlns="" id="{7938130D-0151-4BD1-8FC2-B271E1481797}"/>
              </a:ext>
            </a:extLst>
          </p:cNvPr>
          <p:cNvPicPr>
            <a:picLocks noChangeAspect="1"/>
          </p:cNvPicPr>
          <p:nvPr/>
        </p:nvPicPr>
        <p:blipFill>
          <a:blip r:embed="rId6"/>
          <a:stretch>
            <a:fillRect/>
          </a:stretch>
        </p:blipFill>
        <p:spPr>
          <a:xfrm>
            <a:off x="1146874" y="2923718"/>
            <a:ext cx="1952634" cy="1211614"/>
          </a:xfrm>
          <a:prstGeom prst="rect">
            <a:avLst/>
          </a:prstGeom>
          <a:ln>
            <a:solidFill>
              <a:srgbClr val="FFFFFF"/>
            </a:solidFill>
          </a:ln>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xmlns="" id="{AFE02288-3BC6-40C0-9871-3B8E12C58F26}"/>
              </a:ext>
            </a:extLst>
          </p:cNvPr>
          <p:cNvPicPr>
            <a:picLocks noChangeAspect="1"/>
          </p:cNvPicPr>
          <p:nvPr/>
        </p:nvPicPr>
        <p:blipFill>
          <a:blip r:embed="rId6"/>
          <a:stretch>
            <a:fillRect/>
          </a:stretch>
        </p:blipFill>
        <p:spPr>
          <a:xfrm>
            <a:off x="1299274" y="3076118"/>
            <a:ext cx="1952634" cy="1211614"/>
          </a:xfrm>
          <a:prstGeom prst="rect">
            <a:avLst/>
          </a:prstGeom>
          <a:ln>
            <a:solidFill>
              <a:srgbClr val="FFFFFF"/>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xmlns="" id="{59741F46-69B1-4431-9305-8477545290B2}"/>
              </a:ext>
            </a:extLst>
          </p:cNvPr>
          <p:cNvSpPr txBox="1"/>
          <p:nvPr/>
        </p:nvSpPr>
        <p:spPr>
          <a:xfrm>
            <a:off x="141123" y="1970137"/>
            <a:ext cx="3587742" cy="369332"/>
          </a:xfrm>
          <a:prstGeom prst="rect">
            <a:avLst/>
          </a:prstGeom>
          <a:noFill/>
        </p:spPr>
        <p:txBody>
          <a:bodyPr wrap="square" rtlCol="0">
            <a:spAutoFit/>
          </a:bodyPr>
          <a:lstStyle/>
          <a:p>
            <a:pPr algn="ctr"/>
            <a:r>
              <a:rPr lang="en-US" b="1" dirty="0">
                <a:solidFill>
                  <a:schemeClr val="bg1"/>
                </a:solidFill>
              </a:rPr>
              <a:t>State Utilization (2014-2018)</a:t>
            </a:r>
          </a:p>
        </p:txBody>
      </p:sp>
      <p:sp>
        <p:nvSpPr>
          <p:cNvPr id="22" name="TextBox 21">
            <a:extLst>
              <a:ext uri="{FF2B5EF4-FFF2-40B4-BE49-F238E27FC236}">
                <a16:creationId xmlns:a16="http://schemas.microsoft.com/office/drawing/2014/main" xmlns="" id="{B61853A3-342E-42F2-82CA-6B9FA5247F9F}"/>
              </a:ext>
            </a:extLst>
          </p:cNvPr>
          <p:cNvSpPr txBox="1"/>
          <p:nvPr/>
        </p:nvSpPr>
        <p:spPr>
          <a:xfrm>
            <a:off x="5475281" y="1976035"/>
            <a:ext cx="3532686" cy="369332"/>
          </a:xfrm>
          <a:prstGeom prst="rect">
            <a:avLst/>
          </a:prstGeom>
          <a:noFill/>
        </p:spPr>
        <p:txBody>
          <a:bodyPr wrap="square" rtlCol="0">
            <a:spAutoFit/>
          </a:bodyPr>
          <a:lstStyle/>
          <a:p>
            <a:pPr algn="ctr"/>
            <a:r>
              <a:rPr lang="en-US" b="1" dirty="0">
                <a:solidFill>
                  <a:schemeClr val="bg1"/>
                </a:solidFill>
              </a:rPr>
              <a:t>NADAC (2014-2018)</a:t>
            </a:r>
          </a:p>
        </p:txBody>
      </p:sp>
      <p:sp>
        <p:nvSpPr>
          <p:cNvPr id="24" name="Freeform: Shape 23">
            <a:extLst>
              <a:ext uri="{FF2B5EF4-FFF2-40B4-BE49-F238E27FC236}">
                <a16:creationId xmlns:a16="http://schemas.microsoft.com/office/drawing/2014/main" xmlns="" id="{B58F7991-C832-43E8-B43D-43CD7E3D7845}"/>
              </a:ext>
            </a:extLst>
          </p:cNvPr>
          <p:cNvSpPr/>
          <p:nvPr/>
        </p:nvSpPr>
        <p:spPr>
          <a:xfrm>
            <a:off x="4500591" y="2861733"/>
            <a:ext cx="376959" cy="850449"/>
          </a:xfrm>
          <a:custGeom>
            <a:avLst/>
            <a:gdLst>
              <a:gd name="connsiteX0" fmla="*/ 190660 w 376959"/>
              <a:gd name="connsiteY0" fmla="*/ 0 h 850449"/>
              <a:gd name="connsiteX1" fmla="*/ 63660 w 376959"/>
              <a:gd name="connsiteY1" fmla="*/ 165100 h 850449"/>
              <a:gd name="connsiteX2" fmla="*/ 4393 w 376959"/>
              <a:gd name="connsiteY2" fmla="*/ 342900 h 850449"/>
              <a:gd name="connsiteX3" fmla="*/ 8627 w 376959"/>
              <a:gd name="connsiteY3" fmla="*/ 486834 h 850449"/>
              <a:gd name="connsiteX4" fmla="*/ 42493 w 376959"/>
              <a:gd name="connsiteY4" fmla="*/ 660400 h 850449"/>
              <a:gd name="connsiteX5" fmla="*/ 148327 w 376959"/>
              <a:gd name="connsiteY5" fmla="*/ 795867 h 850449"/>
              <a:gd name="connsiteX6" fmla="*/ 186427 w 376959"/>
              <a:gd name="connsiteY6" fmla="*/ 846667 h 850449"/>
              <a:gd name="connsiteX7" fmla="*/ 292260 w 376959"/>
              <a:gd name="connsiteY7" fmla="*/ 702734 h 850449"/>
              <a:gd name="connsiteX8" fmla="*/ 368460 w 376959"/>
              <a:gd name="connsiteY8" fmla="*/ 529167 h 850449"/>
              <a:gd name="connsiteX9" fmla="*/ 368460 w 376959"/>
              <a:gd name="connsiteY9" fmla="*/ 342900 h 850449"/>
              <a:gd name="connsiteX10" fmla="*/ 309193 w 376959"/>
              <a:gd name="connsiteY10" fmla="*/ 182034 h 850449"/>
              <a:gd name="connsiteX11" fmla="*/ 237227 w 376959"/>
              <a:gd name="connsiteY11" fmla="*/ 59267 h 850449"/>
              <a:gd name="connsiteX12" fmla="*/ 190660 w 376959"/>
              <a:gd name="connsiteY12" fmla="*/ 0 h 85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6959" h="850449">
                <a:moveTo>
                  <a:pt x="190660" y="0"/>
                </a:moveTo>
                <a:cubicBezTo>
                  <a:pt x="142682" y="53975"/>
                  <a:pt x="94704" y="107950"/>
                  <a:pt x="63660" y="165100"/>
                </a:cubicBezTo>
                <a:cubicBezTo>
                  <a:pt x="32616" y="222250"/>
                  <a:pt x="13565" y="289278"/>
                  <a:pt x="4393" y="342900"/>
                </a:cubicBezTo>
                <a:cubicBezTo>
                  <a:pt x="-4779" y="396522"/>
                  <a:pt x="2277" y="433917"/>
                  <a:pt x="8627" y="486834"/>
                </a:cubicBezTo>
                <a:cubicBezTo>
                  <a:pt x="14977" y="539751"/>
                  <a:pt x="19210" y="608895"/>
                  <a:pt x="42493" y="660400"/>
                </a:cubicBezTo>
                <a:cubicBezTo>
                  <a:pt x="65776" y="711906"/>
                  <a:pt x="124338" y="764823"/>
                  <a:pt x="148327" y="795867"/>
                </a:cubicBezTo>
                <a:cubicBezTo>
                  <a:pt x="172316" y="826911"/>
                  <a:pt x="162438" y="862189"/>
                  <a:pt x="186427" y="846667"/>
                </a:cubicBezTo>
                <a:cubicBezTo>
                  <a:pt x="210416" y="831145"/>
                  <a:pt x="261921" y="755651"/>
                  <a:pt x="292260" y="702734"/>
                </a:cubicBezTo>
                <a:cubicBezTo>
                  <a:pt x="322599" y="649817"/>
                  <a:pt x="355760" y="589139"/>
                  <a:pt x="368460" y="529167"/>
                </a:cubicBezTo>
                <a:cubicBezTo>
                  <a:pt x="381160" y="469195"/>
                  <a:pt x="378338" y="400756"/>
                  <a:pt x="368460" y="342900"/>
                </a:cubicBezTo>
                <a:cubicBezTo>
                  <a:pt x="358582" y="285044"/>
                  <a:pt x="331065" y="229306"/>
                  <a:pt x="309193" y="182034"/>
                </a:cubicBezTo>
                <a:cubicBezTo>
                  <a:pt x="287321" y="134762"/>
                  <a:pt x="237227" y="59267"/>
                  <a:pt x="237227" y="59267"/>
                </a:cubicBezTo>
                <a:lnTo>
                  <a:pt x="190660" y="0"/>
                </a:lnTo>
                <a:close/>
              </a:path>
            </a:pathLst>
          </a:custGeom>
          <a:solidFill>
            <a:srgbClr val="FFFF00"/>
          </a:solidFill>
          <a:ln w="222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5395940E-74A4-42DD-B938-83FB6D473226}"/>
              </a:ext>
            </a:extLst>
          </p:cNvPr>
          <p:cNvSpPr/>
          <p:nvPr/>
        </p:nvSpPr>
        <p:spPr>
          <a:xfrm>
            <a:off x="3719438" y="2704454"/>
            <a:ext cx="1162526" cy="1162526"/>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xmlns="" id="{5FD4FE96-92A0-419A-91F8-5056B384BD05}"/>
              </a:ext>
            </a:extLst>
          </p:cNvPr>
          <p:cNvSpPr/>
          <p:nvPr/>
        </p:nvSpPr>
        <p:spPr>
          <a:xfrm>
            <a:off x="4498733" y="2704454"/>
            <a:ext cx="1162526" cy="1162526"/>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6" name="Arrow: Down 25">
            <a:extLst>
              <a:ext uri="{FF2B5EF4-FFF2-40B4-BE49-F238E27FC236}">
                <a16:creationId xmlns:a16="http://schemas.microsoft.com/office/drawing/2014/main" xmlns="" id="{15A662D2-8789-40A8-B885-0C038C42B7BC}"/>
              </a:ext>
            </a:extLst>
          </p:cNvPr>
          <p:cNvSpPr/>
          <p:nvPr/>
        </p:nvSpPr>
        <p:spPr>
          <a:xfrm>
            <a:off x="4495308" y="3920940"/>
            <a:ext cx="371158" cy="441834"/>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7" name="TextBox 26">
            <a:extLst>
              <a:ext uri="{FF2B5EF4-FFF2-40B4-BE49-F238E27FC236}">
                <a16:creationId xmlns:a16="http://schemas.microsoft.com/office/drawing/2014/main" xmlns="" id="{00A2C93A-E4AC-4AD9-BEBB-9161003A60C9}"/>
              </a:ext>
            </a:extLst>
          </p:cNvPr>
          <p:cNvSpPr txBox="1"/>
          <p:nvPr/>
        </p:nvSpPr>
        <p:spPr>
          <a:xfrm>
            <a:off x="3070434" y="2075744"/>
            <a:ext cx="3215898" cy="600164"/>
          </a:xfrm>
          <a:prstGeom prst="rect">
            <a:avLst/>
          </a:prstGeom>
          <a:noFill/>
        </p:spPr>
        <p:txBody>
          <a:bodyPr wrap="square" rtlCol="0">
            <a:spAutoFit/>
          </a:bodyPr>
          <a:lstStyle/>
          <a:p>
            <a:pPr algn="ctr"/>
            <a:r>
              <a:rPr lang="en-US" sz="1100" b="1" dirty="0">
                <a:solidFill>
                  <a:schemeClr val="bg1"/>
                </a:solidFill>
              </a:rPr>
              <a:t>Join on:</a:t>
            </a:r>
          </a:p>
          <a:p>
            <a:pPr algn="ctr"/>
            <a:r>
              <a:rPr lang="en-US" sz="1100" dirty="0">
                <a:solidFill>
                  <a:schemeClr val="bg1"/>
                </a:solidFill>
              </a:rPr>
              <a:t>NDC</a:t>
            </a:r>
          </a:p>
          <a:p>
            <a:pPr algn="ctr"/>
            <a:r>
              <a:rPr lang="en-US" sz="1100" dirty="0">
                <a:solidFill>
                  <a:schemeClr val="bg1"/>
                </a:solidFill>
              </a:rPr>
              <a:t>Year-Quarter</a:t>
            </a:r>
          </a:p>
        </p:txBody>
      </p:sp>
      <p:sp>
        <p:nvSpPr>
          <p:cNvPr id="28" name="Rectangle 27">
            <a:extLst>
              <a:ext uri="{FF2B5EF4-FFF2-40B4-BE49-F238E27FC236}">
                <a16:creationId xmlns:a16="http://schemas.microsoft.com/office/drawing/2014/main" xmlns="" id="{C12BDC38-DBB3-4057-AF5C-14AF90FFEFB1}"/>
              </a:ext>
            </a:extLst>
          </p:cNvPr>
          <p:cNvSpPr/>
          <p:nvPr/>
        </p:nvSpPr>
        <p:spPr>
          <a:xfrm>
            <a:off x="6184444" y="4386076"/>
            <a:ext cx="2172585" cy="2306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000" dirty="0"/>
              <a:t>Arizona MCOs reported paying 11.1x the NADAC for Aripiprazole 10 MG in Q1 2018</a:t>
            </a:r>
          </a:p>
        </p:txBody>
      </p:sp>
      <p:pic>
        <p:nvPicPr>
          <p:cNvPr id="12" name="Picture 11">
            <a:extLst>
              <a:ext uri="{FF2B5EF4-FFF2-40B4-BE49-F238E27FC236}">
                <a16:creationId xmlns:a16="http://schemas.microsoft.com/office/drawing/2014/main" xmlns="" id="{E5CCC4E1-B0CF-40BC-BB3C-4B3BE9DE9D41}"/>
              </a:ext>
            </a:extLst>
          </p:cNvPr>
          <p:cNvPicPr>
            <a:picLocks noChangeAspect="1"/>
          </p:cNvPicPr>
          <p:nvPr/>
        </p:nvPicPr>
        <p:blipFill>
          <a:blip r:embed="rId7"/>
          <a:stretch>
            <a:fillRect/>
          </a:stretch>
        </p:blipFill>
        <p:spPr>
          <a:xfrm>
            <a:off x="1113903" y="4389668"/>
            <a:ext cx="4517878" cy="2321575"/>
          </a:xfrm>
          <a:prstGeom prst="rect">
            <a:avLst/>
          </a:prstGeom>
        </p:spPr>
      </p:pic>
      <p:sp>
        <p:nvSpPr>
          <p:cNvPr id="9" name="Oval 8">
            <a:extLst>
              <a:ext uri="{FF2B5EF4-FFF2-40B4-BE49-F238E27FC236}">
                <a16:creationId xmlns:a16="http://schemas.microsoft.com/office/drawing/2014/main" xmlns="" id="{AEB348ED-77D3-493A-BC55-5E788BC905C4}"/>
              </a:ext>
            </a:extLst>
          </p:cNvPr>
          <p:cNvSpPr/>
          <p:nvPr/>
        </p:nvSpPr>
        <p:spPr>
          <a:xfrm>
            <a:off x="5398973" y="5819553"/>
            <a:ext cx="198042" cy="708024"/>
          </a:xfrm>
          <a:prstGeom prst="ellipse">
            <a:avLst/>
          </a:prstGeom>
          <a:solidFill>
            <a:schemeClr val="accent4">
              <a:alpha val="2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1" name="Graphic 10" descr="Arrow: Clockwise curve">
            <a:extLst>
              <a:ext uri="{FF2B5EF4-FFF2-40B4-BE49-F238E27FC236}">
                <a16:creationId xmlns:a16="http://schemas.microsoft.com/office/drawing/2014/main" xmlns="" id="{2FDF4A00-7031-4D68-A248-8BCEFB3F1C5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5354574" y="5077752"/>
            <a:ext cx="914400" cy="861116"/>
          </a:xfrm>
          <a:prstGeom prst="rect">
            <a:avLst/>
          </a:prstGeom>
        </p:spPr>
      </p:pic>
    </p:spTree>
    <p:extLst>
      <p:ext uri="{BB962C8B-B14F-4D97-AF65-F5344CB8AC3E}">
        <p14:creationId xmlns:p14="http://schemas.microsoft.com/office/powerpoint/2010/main" val="466079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1566EE7-2646-4751-A8E6-1306E56DF42C}"/>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61814960-2BEC-4BC1-A204-09FE54046C45}"/>
              </a:ext>
            </a:extLst>
          </p:cNvPr>
          <p:cNvSpPr>
            <a:spLocks noGrp="1"/>
          </p:cNvSpPr>
          <p:nvPr>
            <p:ph type="title"/>
          </p:nvPr>
        </p:nvSpPr>
        <p:spPr/>
        <p:txBody>
          <a:bodyPr>
            <a:noAutofit/>
          </a:bodyPr>
          <a:lstStyle/>
          <a:p>
            <a:r>
              <a:rPr lang="en-US" sz="3200" dirty="0">
                <a:solidFill>
                  <a:schemeClr val="bg1"/>
                </a:solidFill>
              </a:rPr>
              <a:t>Q2/Q3 2018: The Dam Breaks</a:t>
            </a:r>
            <a:br>
              <a:rPr lang="en-US" sz="3200" dirty="0">
                <a:solidFill>
                  <a:schemeClr val="bg1"/>
                </a:solidFill>
              </a:rPr>
            </a:br>
            <a:r>
              <a:rPr lang="en-US" sz="2800" i="1" dirty="0">
                <a:solidFill>
                  <a:schemeClr val="bg1"/>
                </a:solidFill>
              </a:rPr>
              <a:t>Ohio finds $225 million in PBM Spread</a:t>
            </a:r>
            <a:endParaRPr lang="en-US" sz="3200" i="1" dirty="0"/>
          </a:p>
        </p:txBody>
      </p:sp>
      <p:pic>
        <p:nvPicPr>
          <p:cNvPr id="4" name="Picture 3">
            <a:extLst>
              <a:ext uri="{FF2B5EF4-FFF2-40B4-BE49-F238E27FC236}">
                <a16:creationId xmlns:a16="http://schemas.microsoft.com/office/drawing/2014/main" xmlns="" id="{C77114E4-DA0A-44A4-BC1E-46463FA43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5" name="Content Placeholder 5">
            <a:extLst>
              <a:ext uri="{FF2B5EF4-FFF2-40B4-BE49-F238E27FC236}">
                <a16:creationId xmlns:a16="http://schemas.microsoft.com/office/drawing/2014/main" xmlns="" id="{0AABC347-59F0-4D91-B815-8EBE786BE345}"/>
              </a:ext>
            </a:extLst>
          </p:cNvPr>
          <p:cNvPicPr>
            <a:picLocks noChangeAspect="1"/>
          </p:cNvPicPr>
          <p:nvPr/>
        </p:nvPicPr>
        <p:blipFill>
          <a:blip r:embed="rId4"/>
          <a:stretch>
            <a:fillRect/>
          </a:stretch>
        </p:blipFill>
        <p:spPr>
          <a:xfrm>
            <a:off x="256856" y="1964918"/>
            <a:ext cx="4109904" cy="4022725"/>
          </a:xfrm>
          <a:prstGeom prst="rect">
            <a:avLst/>
          </a:prstGeom>
        </p:spPr>
      </p:pic>
      <p:sp>
        <p:nvSpPr>
          <p:cNvPr id="6" name="Rectangle 5">
            <a:extLst>
              <a:ext uri="{FF2B5EF4-FFF2-40B4-BE49-F238E27FC236}">
                <a16:creationId xmlns:a16="http://schemas.microsoft.com/office/drawing/2014/main" xmlns="" id="{A46003C1-9603-491C-B18E-99FB053F9100}"/>
              </a:ext>
            </a:extLst>
          </p:cNvPr>
          <p:cNvSpPr/>
          <p:nvPr/>
        </p:nvSpPr>
        <p:spPr>
          <a:xfrm>
            <a:off x="3448022" y="5229370"/>
            <a:ext cx="897798" cy="329648"/>
          </a:xfrm>
          <a:prstGeom prst="rect">
            <a:avLst/>
          </a:prstGeom>
          <a:solidFill>
            <a:srgbClr val="FFFF00">
              <a:alpha val="2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xmlns="" id="{1929B5DE-67DF-4D03-9AF2-222A1B3F81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6409" y="1686107"/>
            <a:ext cx="4465335" cy="3798512"/>
          </a:xfrm>
          <a:prstGeom prst="rect">
            <a:avLst/>
          </a:prstGeom>
        </p:spPr>
      </p:pic>
      <p:sp>
        <p:nvSpPr>
          <p:cNvPr id="8" name="Rectangle 7">
            <a:extLst>
              <a:ext uri="{FF2B5EF4-FFF2-40B4-BE49-F238E27FC236}">
                <a16:creationId xmlns:a16="http://schemas.microsoft.com/office/drawing/2014/main" xmlns="" id="{8265C6B7-961C-4DBB-83E2-0473C83F6F65}"/>
              </a:ext>
            </a:extLst>
          </p:cNvPr>
          <p:cNvSpPr/>
          <p:nvPr/>
        </p:nvSpPr>
        <p:spPr>
          <a:xfrm>
            <a:off x="4506409" y="5598321"/>
            <a:ext cx="4465335" cy="794731"/>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Ohio to eliminate spread pricing starting Q1 2019</a:t>
            </a:r>
          </a:p>
        </p:txBody>
      </p:sp>
      <p:sp>
        <p:nvSpPr>
          <p:cNvPr id="9" name="TextBox 8">
            <a:extLst>
              <a:ext uri="{FF2B5EF4-FFF2-40B4-BE49-F238E27FC236}">
                <a16:creationId xmlns:a16="http://schemas.microsoft.com/office/drawing/2014/main" xmlns="" id="{FD6AFF6A-28F4-4E7E-B3D6-18B233861BA7}"/>
              </a:ext>
            </a:extLst>
          </p:cNvPr>
          <p:cNvSpPr txBox="1"/>
          <p:nvPr/>
        </p:nvSpPr>
        <p:spPr>
          <a:xfrm>
            <a:off x="214591" y="6083697"/>
            <a:ext cx="4152169" cy="600164"/>
          </a:xfrm>
          <a:prstGeom prst="rect">
            <a:avLst/>
          </a:prstGeom>
          <a:noFill/>
        </p:spPr>
        <p:txBody>
          <a:bodyPr wrap="square" rtlCol="0">
            <a:spAutoFit/>
          </a:bodyPr>
          <a:lstStyle/>
          <a:p>
            <a:r>
              <a:rPr lang="en-US" sz="1100" dirty="0">
                <a:solidFill>
                  <a:schemeClr val="bg1"/>
                </a:solidFill>
              </a:rPr>
              <a:t>Source: https://ohioauditor.gov/auditsearch/Reports/2018/Medicaid_Pharmacy_Services_2018_Franklin.pdf</a:t>
            </a:r>
          </a:p>
        </p:txBody>
      </p:sp>
    </p:spTree>
    <p:extLst>
      <p:ext uri="{BB962C8B-B14F-4D97-AF65-F5344CB8AC3E}">
        <p14:creationId xmlns:p14="http://schemas.microsoft.com/office/powerpoint/2010/main" val="3762329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1566EE7-2646-4751-A8E6-1306E56DF42C}"/>
              </a:ext>
            </a:extLst>
          </p:cNvPr>
          <p:cNvPicPr>
            <a:picLocks noChangeAspect="1"/>
          </p:cNvPicPr>
          <p:nvPr/>
        </p:nvPicPr>
        <p:blipFill>
          <a:blip r:embed="rId2">
            <a:alphaModFix amt="75000"/>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outerShdw blurRad="50800" dist="50800" dir="5400000" algn="ctr" rotWithShape="0">
              <a:srgbClr val="000000">
                <a:alpha val="0"/>
              </a:srgbClr>
            </a:outerShdw>
          </a:effectLst>
        </p:spPr>
      </p:pic>
      <p:sp>
        <p:nvSpPr>
          <p:cNvPr id="2" name="Title 1">
            <a:extLst>
              <a:ext uri="{FF2B5EF4-FFF2-40B4-BE49-F238E27FC236}">
                <a16:creationId xmlns:a16="http://schemas.microsoft.com/office/drawing/2014/main" xmlns="" id="{61814960-2BEC-4BC1-A204-09FE54046C45}"/>
              </a:ext>
            </a:extLst>
          </p:cNvPr>
          <p:cNvSpPr>
            <a:spLocks noGrp="1"/>
          </p:cNvSpPr>
          <p:nvPr>
            <p:ph type="title"/>
          </p:nvPr>
        </p:nvSpPr>
        <p:spPr/>
        <p:txBody>
          <a:bodyPr>
            <a:noAutofit/>
          </a:bodyPr>
          <a:lstStyle/>
          <a:p>
            <a:r>
              <a:rPr lang="en-US" sz="3200" dirty="0">
                <a:solidFill>
                  <a:schemeClr val="bg1"/>
                </a:solidFill>
              </a:rPr>
              <a:t>We can do a lot with public data – and we are just scratching the surface!</a:t>
            </a:r>
            <a:endParaRPr lang="en-US" sz="3200" dirty="0"/>
          </a:p>
        </p:txBody>
      </p:sp>
      <p:pic>
        <p:nvPicPr>
          <p:cNvPr id="4" name="Picture 3">
            <a:extLst>
              <a:ext uri="{FF2B5EF4-FFF2-40B4-BE49-F238E27FC236}">
                <a16:creationId xmlns:a16="http://schemas.microsoft.com/office/drawing/2014/main" xmlns="" id="{C77114E4-DA0A-44A4-BC1E-46463FA43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9" name="Content Placeholder 5">
            <a:extLst>
              <a:ext uri="{FF2B5EF4-FFF2-40B4-BE49-F238E27FC236}">
                <a16:creationId xmlns:a16="http://schemas.microsoft.com/office/drawing/2014/main" xmlns="" id="{D5B89401-1FBF-4EE4-BCE8-812ED8B1A300}"/>
              </a:ext>
            </a:extLst>
          </p:cNvPr>
          <p:cNvPicPr>
            <a:picLocks noChangeAspect="1"/>
          </p:cNvPicPr>
          <p:nvPr/>
        </p:nvPicPr>
        <p:blipFill>
          <a:blip r:embed="rId4"/>
          <a:stretch>
            <a:fillRect/>
          </a:stretch>
        </p:blipFill>
        <p:spPr>
          <a:xfrm>
            <a:off x="286701" y="1876181"/>
            <a:ext cx="8570598" cy="3429154"/>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xmlns="" id="{E6A2ADF3-284F-4AB4-888A-15F20A425D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9434" y="5466456"/>
            <a:ext cx="2952427" cy="602667"/>
          </a:xfrm>
          <a:prstGeom prst="rect">
            <a:avLst/>
          </a:prstGeom>
        </p:spPr>
      </p:pic>
      <p:sp>
        <p:nvSpPr>
          <p:cNvPr id="12" name="TextBox 11">
            <a:extLst>
              <a:ext uri="{FF2B5EF4-FFF2-40B4-BE49-F238E27FC236}">
                <a16:creationId xmlns:a16="http://schemas.microsoft.com/office/drawing/2014/main" xmlns="" id="{2B62D522-9E3A-4281-9956-A0AE9F4E90F3}"/>
              </a:ext>
            </a:extLst>
          </p:cNvPr>
          <p:cNvSpPr txBox="1"/>
          <p:nvPr/>
        </p:nvSpPr>
        <p:spPr>
          <a:xfrm>
            <a:off x="2021563" y="6043978"/>
            <a:ext cx="5308169" cy="646331"/>
          </a:xfrm>
          <a:prstGeom prst="rect">
            <a:avLst/>
          </a:prstGeom>
          <a:noFill/>
        </p:spPr>
        <p:txBody>
          <a:bodyPr wrap="square" rtlCol="0">
            <a:spAutoFit/>
          </a:bodyPr>
          <a:lstStyle/>
          <a:p>
            <a:pPr algn="ctr"/>
            <a:r>
              <a:rPr lang="en-US" dirty="0">
                <a:solidFill>
                  <a:srgbClr val="FFFF00"/>
                </a:solidFill>
                <a:hlinkClick r:id="rId6">
                  <a:extLst>
                    <a:ext uri="{A12FA001-AC4F-418D-AE19-62706E023703}">
                      <ahyp:hlinkClr xmlns:ahyp="http://schemas.microsoft.com/office/drawing/2018/hyperlinkcolor" xmlns="" val="tx"/>
                    </a:ext>
                  </a:extLst>
                </a:hlinkClick>
              </a:rPr>
              <a:t>https://www.46brooklyn.com/visualizations/</a:t>
            </a:r>
            <a:endParaRPr lang="en-US" dirty="0">
              <a:solidFill>
                <a:srgbClr val="FFFF00"/>
              </a:solidFill>
            </a:endParaRPr>
          </a:p>
          <a:p>
            <a:pPr algn="ctr"/>
            <a:endParaRPr lang="en-US" dirty="0"/>
          </a:p>
        </p:txBody>
      </p:sp>
    </p:spTree>
    <p:extLst>
      <p:ext uri="{BB962C8B-B14F-4D97-AF65-F5344CB8AC3E}">
        <p14:creationId xmlns:p14="http://schemas.microsoft.com/office/powerpoint/2010/main" val="783140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2F9DE7E1-A4CB-4006-A141-0B2CECCDB12C}"/>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1296E9D0-4D5E-4D8C-B054-BECDE5639D7E}"/>
              </a:ext>
            </a:extLst>
          </p:cNvPr>
          <p:cNvSpPr>
            <a:spLocks noGrp="1"/>
          </p:cNvSpPr>
          <p:nvPr>
            <p:ph type="title"/>
          </p:nvPr>
        </p:nvSpPr>
        <p:spPr/>
        <p:txBody>
          <a:bodyPr/>
          <a:lstStyle/>
          <a:p>
            <a:r>
              <a:rPr lang="en-US" sz="4000" dirty="0">
                <a:solidFill>
                  <a:schemeClr val="bg1"/>
                </a:solidFill>
              </a:rPr>
              <a:t>Perspectives Moving Forward</a:t>
            </a:r>
            <a:endParaRPr lang="en-US" dirty="0">
              <a:solidFill>
                <a:schemeClr val="bg1"/>
              </a:solidFill>
            </a:endParaRPr>
          </a:p>
        </p:txBody>
      </p:sp>
      <p:sp>
        <p:nvSpPr>
          <p:cNvPr id="3" name="Content Placeholder 2">
            <a:extLst>
              <a:ext uri="{FF2B5EF4-FFF2-40B4-BE49-F238E27FC236}">
                <a16:creationId xmlns:a16="http://schemas.microsoft.com/office/drawing/2014/main" xmlns="" id="{43628997-3654-4E84-8862-DBA084C81C2E}"/>
              </a:ext>
            </a:extLst>
          </p:cNvPr>
          <p:cNvSpPr>
            <a:spLocks noGrp="1"/>
          </p:cNvSpPr>
          <p:nvPr>
            <p:ph idx="1"/>
          </p:nvPr>
        </p:nvSpPr>
        <p:spPr/>
        <p:txBody>
          <a:bodyPr>
            <a:normAutofit fontScale="62500" lnSpcReduction="20000"/>
          </a:bodyPr>
          <a:lstStyle/>
          <a:p>
            <a:pPr marL="285750" indent="-285750"/>
            <a:r>
              <a:rPr lang="en-US" dirty="0">
                <a:solidFill>
                  <a:schemeClr val="bg1"/>
                </a:solidFill>
              </a:rPr>
              <a:t>Transparency based PBM contracts will become the new standard</a:t>
            </a:r>
          </a:p>
          <a:p>
            <a:pPr marL="742950" lvl="1" indent="-285750"/>
            <a:r>
              <a:rPr lang="en-US" dirty="0">
                <a:solidFill>
                  <a:schemeClr val="bg1"/>
                </a:solidFill>
              </a:rPr>
              <a:t>Pharmacy reimbursement - Alignment with FFS methodologies</a:t>
            </a:r>
          </a:p>
          <a:p>
            <a:pPr marL="742950" lvl="1" indent="-285750"/>
            <a:r>
              <a:rPr lang="en-US" dirty="0">
                <a:solidFill>
                  <a:schemeClr val="bg1"/>
                </a:solidFill>
              </a:rPr>
              <a:t>Ingredient cost guarantees - New meaningful benchmarks for aggregate Generic Effective Rate calculations-NADAC, State AAC, other</a:t>
            </a:r>
          </a:p>
          <a:p>
            <a:pPr marL="742950" lvl="1" indent="-285750"/>
            <a:r>
              <a:rPr lang="en-US" dirty="0">
                <a:solidFill>
                  <a:schemeClr val="bg1"/>
                </a:solidFill>
              </a:rPr>
              <a:t>Dispensing fee requirements</a:t>
            </a:r>
          </a:p>
          <a:p>
            <a:pPr marL="742950" lvl="1" indent="-285750"/>
            <a:r>
              <a:rPr lang="en-US" dirty="0">
                <a:solidFill>
                  <a:schemeClr val="bg1"/>
                </a:solidFill>
              </a:rPr>
              <a:t>Transparent payment based upon actual PBM services provided</a:t>
            </a:r>
          </a:p>
          <a:p>
            <a:pPr marL="742950" lvl="1" indent="-285750"/>
            <a:r>
              <a:rPr lang="en-US" dirty="0">
                <a:solidFill>
                  <a:schemeClr val="bg1"/>
                </a:solidFill>
              </a:rPr>
              <a:t>Performance bonuses based upon trend management, innovation and clinical intervention success</a:t>
            </a:r>
          </a:p>
          <a:p>
            <a:pPr marL="742950" lvl="1" indent="-285750"/>
            <a:endParaRPr lang="en-US" dirty="0">
              <a:solidFill>
                <a:schemeClr val="bg1"/>
              </a:solidFill>
            </a:endParaRPr>
          </a:p>
          <a:p>
            <a:pPr marL="285750" indent="-285750"/>
            <a:r>
              <a:rPr lang="en-US" dirty="0">
                <a:solidFill>
                  <a:schemeClr val="bg1"/>
                </a:solidFill>
              </a:rPr>
              <a:t>Managed Care Pharmacy Encounter Claims</a:t>
            </a:r>
          </a:p>
          <a:p>
            <a:pPr marL="742950" lvl="1" indent="-285750"/>
            <a:r>
              <a:rPr lang="en-US" dirty="0">
                <a:solidFill>
                  <a:schemeClr val="bg1"/>
                </a:solidFill>
              </a:rPr>
              <a:t>Claims will be thoroughly audited on a routine basis</a:t>
            </a:r>
          </a:p>
          <a:p>
            <a:pPr marL="742950" lvl="1" indent="-285750"/>
            <a:r>
              <a:rPr lang="en-US" dirty="0">
                <a:solidFill>
                  <a:schemeClr val="bg1"/>
                </a:solidFill>
              </a:rPr>
              <a:t>Actual reimbursement amounts paid to pharmacies will be compared and validated to encounter claims provided to state</a:t>
            </a:r>
          </a:p>
          <a:p>
            <a:pPr marL="742950" lvl="1" indent="-285750"/>
            <a:endParaRPr lang="en-US" dirty="0">
              <a:solidFill>
                <a:schemeClr val="bg1"/>
              </a:solidFill>
            </a:endParaRPr>
          </a:p>
          <a:p>
            <a:pPr marL="285750" indent="-285750"/>
            <a:r>
              <a:rPr lang="en-US" dirty="0">
                <a:solidFill>
                  <a:schemeClr val="bg1"/>
                </a:solidFill>
              </a:rPr>
              <a:t>Medical Loss Ratios (MLR) Requirements</a:t>
            </a:r>
          </a:p>
          <a:p>
            <a:pPr marL="742950" lvl="1" indent="-285750"/>
            <a:r>
              <a:rPr lang="en-US" dirty="0">
                <a:solidFill>
                  <a:schemeClr val="bg1"/>
                </a:solidFill>
              </a:rPr>
              <a:t>Audited and heavily scrutinized to ensure that “Spread” is not included in the medical spend numerator of the MLR.</a:t>
            </a:r>
          </a:p>
          <a:p>
            <a:pPr marL="742950" lvl="1" indent="-285750"/>
            <a:r>
              <a:rPr lang="en-US" dirty="0">
                <a:solidFill>
                  <a:schemeClr val="bg1"/>
                </a:solidFill>
              </a:rPr>
              <a:t>Reporting for FY17 Medicaid MLRs expected in July 2019</a:t>
            </a:r>
          </a:p>
          <a:p>
            <a:pPr marL="742950" lvl="1" indent="-285750"/>
            <a:r>
              <a:rPr lang="en-US" dirty="0">
                <a:solidFill>
                  <a:schemeClr val="bg1"/>
                </a:solidFill>
              </a:rPr>
              <a:t>Potential recoupment and litigation</a:t>
            </a:r>
          </a:p>
          <a:p>
            <a:endParaRPr lang="en-US" dirty="0"/>
          </a:p>
        </p:txBody>
      </p:sp>
      <p:pic>
        <p:nvPicPr>
          <p:cNvPr id="5" name="Picture 4">
            <a:extLst>
              <a:ext uri="{FF2B5EF4-FFF2-40B4-BE49-F238E27FC236}">
                <a16:creationId xmlns:a16="http://schemas.microsoft.com/office/drawing/2014/main" xmlns="" id="{C794D1D4-4CFF-4D82-BB62-8560B2D845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3254436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2F9DE7E1-A4CB-4006-A141-0B2CECCDB12C}"/>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1296E9D0-4D5E-4D8C-B054-BECDE5639D7E}"/>
              </a:ext>
            </a:extLst>
          </p:cNvPr>
          <p:cNvSpPr>
            <a:spLocks noGrp="1"/>
          </p:cNvSpPr>
          <p:nvPr>
            <p:ph type="title"/>
          </p:nvPr>
        </p:nvSpPr>
        <p:spPr/>
        <p:txBody>
          <a:bodyPr/>
          <a:lstStyle/>
          <a:p>
            <a:r>
              <a:rPr lang="en-US" sz="4000" dirty="0">
                <a:solidFill>
                  <a:schemeClr val="bg1"/>
                </a:solidFill>
              </a:rPr>
              <a:t>Perspectives Moving Forward</a:t>
            </a:r>
            <a:endParaRPr lang="en-US" dirty="0">
              <a:solidFill>
                <a:schemeClr val="bg1"/>
              </a:solidFill>
            </a:endParaRPr>
          </a:p>
        </p:txBody>
      </p:sp>
      <p:sp>
        <p:nvSpPr>
          <p:cNvPr id="3" name="Content Placeholder 2">
            <a:extLst>
              <a:ext uri="{FF2B5EF4-FFF2-40B4-BE49-F238E27FC236}">
                <a16:creationId xmlns:a16="http://schemas.microsoft.com/office/drawing/2014/main" xmlns="" id="{43628997-3654-4E84-8862-DBA084C81C2E}"/>
              </a:ext>
            </a:extLst>
          </p:cNvPr>
          <p:cNvSpPr>
            <a:spLocks noGrp="1"/>
          </p:cNvSpPr>
          <p:nvPr>
            <p:ph idx="1"/>
          </p:nvPr>
        </p:nvSpPr>
        <p:spPr/>
        <p:txBody>
          <a:bodyPr>
            <a:normAutofit fontScale="70000" lnSpcReduction="20000"/>
          </a:bodyPr>
          <a:lstStyle/>
          <a:p>
            <a:pPr marL="285750" indent="-285750"/>
            <a:r>
              <a:rPr lang="en-US" dirty="0">
                <a:solidFill>
                  <a:schemeClr val="bg1"/>
                </a:solidFill>
              </a:rPr>
              <a:t> Single Preferred Drug Lists (PDLs) and Aligned PDL Expansion</a:t>
            </a:r>
          </a:p>
          <a:p>
            <a:pPr marL="742950" lvl="1" indent="-285750"/>
            <a:r>
              <a:rPr lang="en-US" dirty="0">
                <a:solidFill>
                  <a:schemeClr val="bg1"/>
                </a:solidFill>
              </a:rPr>
              <a:t>State specific prohibition of managed care rebate collection</a:t>
            </a:r>
          </a:p>
          <a:p>
            <a:pPr marL="742950" lvl="1" indent="-285750"/>
            <a:r>
              <a:rPr lang="en-US" dirty="0">
                <a:solidFill>
                  <a:schemeClr val="bg1"/>
                </a:solidFill>
              </a:rPr>
              <a:t>Potential OIG changes to Safe Harbor allowances for drug rebates and consideration as kickbacks</a:t>
            </a:r>
          </a:p>
          <a:p>
            <a:pPr marL="742950" lvl="1" indent="-285750"/>
            <a:r>
              <a:rPr lang="en-US" dirty="0">
                <a:solidFill>
                  <a:schemeClr val="bg1"/>
                </a:solidFill>
              </a:rPr>
              <a:t>Alignment of net financial interest to the taxpayer/state/feds</a:t>
            </a:r>
          </a:p>
          <a:p>
            <a:pPr marL="1200150" lvl="2" indent="-285750"/>
            <a:r>
              <a:rPr lang="en-US" dirty="0">
                <a:solidFill>
                  <a:schemeClr val="bg1"/>
                </a:solidFill>
              </a:rPr>
              <a:t>Insulins/follow on brands-505(b)(2), innovator biologics/biosimilars, multiple source brands with net pricing wins </a:t>
            </a:r>
          </a:p>
          <a:p>
            <a:pPr marL="1200150" lvl="2" indent="-285750"/>
            <a:endParaRPr lang="en-US" dirty="0">
              <a:solidFill>
                <a:schemeClr val="bg1"/>
              </a:solidFill>
            </a:endParaRPr>
          </a:p>
          <a:p>
            <a:pPr marL="285750" indent="-285750"/>
            <a:r>
              <a:rPr lang="en-US" dirty="0">
                <a:solidFill>
                  <a:schemeClr val="bg1"/>
                </a:solidFill>
              </a:rPr>
              <a:t>Pharmacy Carve Out Consideration</a:t>
            </a:r>
          </a:p>
          <a:p>
            <a:pPr marL="742950" lvl="1" indent="-285750"/>
            <a:r>
              <a:rPr lang="en-US" dirty="0">
                <a:solidFill>
                  <a:schemeClr val="bg1"/>
                </a:solidFill>
              </a:rPr>
              <a:t>Administrative simplification</a:t>
            </a:r>
          </a:p>
          <a:p>
            <a:pPr marL="742950" lvl="1" indent="-285750"/>
            <a:r>
              <a:rPr lang="en-US" dirty="0">
                <a:solidFill>
                  <a:schemeClr val="bg1"/>
                </a:solidFill>
              </a:rPr>
              <a:t>Transparency in benefit design and prior authorization protocols</a:t>
            </a:r>
          </a:p>
          <a:p>
            <a:pPr marL="742950" lvl="1" indent="-285750"/>
            <a:r>
              <a:rPr lang="en-US" dirty="0">
                <a:solidFill>
                  <a:schemeClr val="bg1"/>
                </a:solidFill>
              </a:rPr>
              <a:t>Alignment with CMS Managed Care Rule pharmacy principles</a:t>
            </a:r>
          </a:p>
          <a:p>
            <a:pPr marL="0" indent="0">
              <a:buNone/>
            </a:pPr>
            <a:endParaRPr lang="en-US" dirty="0">
              <a:solidFill>
                <a:schemeClr val="bg1"/>
              </a:solidFill>
            </a:endParaRPr>
          </a:p>
          <a:p>
            <a:pPr marL="285750" indent="-285750"/>
            <a:r>
              <a:rPr lang="en-US" dirty="0">
                <a:solidFill>
                  <a:schemeClr val="bg1"/>
                </a:solidFill>
              </a:rPr>
              <a:t>340B Transparency and Payment Reform</a:t>
            </a:r>
          </a:p>
          <a:p>
            <a:pPr marL="742950" lvl="1" indent="-285750"/>
            <a:r>
              <a:rPr lang="en-US" dirty="0">
                <a:solidFill>
                  <a:schemeClr val="bg1"/>
                </a:solidFill>
              </a:rPr>
              <a:t>State Medicaid programs will establish uniform policies across FFS and MCO</a:t>
            </a:r>
          </a:p>
          <a:p>
            <a:pPr marL="0" indent="0">
              <a:buNone/>
            </a:pPr>
            <a:endParaRPr lang="en-US" dirty="0">
              <a:solidFill>
                <a:schemeClr val="bg1"/>
              </a:solidFill>
            </a:endParaRPr>
          </a:p>
          <a:p>
            <a:endParaRPr lang="en-US" dirty="0"/>
          </a:p>
        </p:txBody>
      </p:sp>
      <p:pic>
        <p:nvPicPr>
          <p:cNvPr id="5" name="Picture 4">
            <a:extLst>
              <a:ext uri="{FF2B5EF4-FFF2-40B4-BE49-F238E27FC236}">
                <a16:creationId xmlns:a16="http://schemas.microsoft.com/office/drawing/2014/main" xmlns="" id="{C794D1D4-4CFF-4D82-BB62-8560B2D845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509000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2F9DE7E1-A4CB-4006-A141-0B2CECCDB12C}"/>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1296E9D0-4D5E-4D8C-B054-BECDE5639D7E}"/>
              </a:ext>
            </a:extLst>
          </p:cNvPr>
          <p:cNvSpPr>
            <a:spLocks noGrp="1"/>
          </p:cNvSpPr>
          <p:nvPr>
            <p:ph type="title"/>
          </p:nvPr>
        </p:nvSpPr>
        <p:spPr/>
        <p:txBody>
          <a:bodyPr/>
          <a:lstStyle/>
          <a:p>
            <a:r>
              <a:rPr lang="en-US" sz="4000" dirty="0">
                <a:solidFill>
                  <a:schemeClr val="bg1"/>
                </a:solidFill>
              </a:rPr>
              <a:t>Q&amp;A</a:t>
            </a:r>
            <a:endParaRPr lang="en-US" dirty="0">
              <a:solidFill>
                <a:schemeClr val="bg1"/>
              </a:solidFill>
            </a:endParaRPr>
          </a:p>
        </p:txBody>
      </p:sp>
      <p:pic>
        <p:nvPicPr>
          <p:cNvPr id="5" name="Picture 4">
            <a:extLst>
              <a:ext uri="{FF2B5EF4-FFF2-40B4-BE49-F238E27FC236}">
                <a16:creationId xmlns:a16="http://schemas.microsoft.com/office/drawing/2014/main" xmlns="" id="{C794D1D4-4CFF-4D82-BB62-8560B2D845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pic>
        <p:nvPicPr>
          <p:cNvPr id="9" name="Content Placeholder 8">
            <a:extLst>
              <a:ext uri="{FF2B5EF4-FFF2-40B4-BE49-F238E27FC236}">
                <a16:creationId xmlns:a16="http://schemas.microsoft.com/office/drawing/2014/main" xmlns="" id="{B1EB6316-7418-4783-B94F-B409D0B74765}"/>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339215" y="1846739"/>
            <a:ext cx="6465570" cy="4309110"/>
          </a:xfr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60143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6DAC0A-CA9E-EA45-88AB-F66C8BB0A524}"/>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3" name="Picture 22">
            <a:extLst>
              <a:ext uri="{FF2B5EF4-FFF2-40B4-BE49-F238E27FC236}">
                <a16:creationId xmlns:a16="http://schemas.microsoft.com/office/drawing/2014/main" xmlns="" id="{98C06141-C0C4-4F5A-B0A2-D34E2DF76CE2}"/>
              </a:ext>
            </a:extLst>
          </p:cNvPr>
          <p:cNvPicPr>
            <a:picLocks/>
          </p:cNvPicPr>
          <p:nvPr/>
        </p:nvPicPr>
        <p:blipFill>
          <a:blip r:embed="rId4"/>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xmlns="" id="{ED0A535B-5C4A-4B3A-90CC-102FBD4E48BE}"/>
              </a:ext>
            </a:extLst>
          </p:cNvPr>
          <p:cNvPicPr>
            <a:picLocks/>
          </p:cNvPicPr>
          <p:nvPr/>
        </p:nvPicPr>
        <p:blipFill>
          <a:blip r:embed="rId5"/>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xmlns="" id="{A33B6149-7AD5-4F9F-A862-9603D995521F}"/>
              </a:ext>
            </a:extLst>
          </p:cNvPr>
          <p:cNvPicPr>
            <a:picLocks/>
          </p:cNvPicPr>
          <p:nvPr/>
        </p:nvPicPr>
        <p:blipFill>
          <a:blip r:embed="rId6"/>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xmlns="" id="{1E49B352-B8E7-4A8D-A309-5B6809090856}"/>
              </a:ext>
            </a:extLst>
          </p:cNvPr>
          <p:cNvPicPr>
            <a:picLocks/>
          </p:cNvPicPr>
          <p:nvPr/>
        </p:nvPicPr>
        <p:blipFill>
          <a:blip r:embed="rId7"/>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xmlns="" id="{041C6F05-F532-497F-8867-46632E920624}"/>
              </a:ext>
            </a:extLst>
          </p:cNvPr>
          <p:cNvPicPr>
            <a:picLocks/>
          </p:cNvPicPr>
          <p:nvPr/>
        </p:nvPicPr>
        <p:blipFill>
          <a:blip r:embed="rId8"/>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xmlns="" id="{3A4B2D94-76F1-479A-8639-269840C3B633}"/>
              </a:ext>
            </a:extLst>
          </p:cNvPr>
          <p:cNvPicPr>
            <a:picLocks/>
          </p:cNvPicPr>
          <p:nvPr/>
        </p:nvPicPr>
        <p:blipFill>
          <a:blip r:embed="rId9"/>
          <a:stretch>
            <a:fillRect/>
          </a:stretch>
        </p:blipFill>
        <p:spPr>
          <a:xfrm>
            <a:off x="1207008" y="1874520"/>
            <a:ext cx="6720840" cy="4672584"/>
          </a:xfrm>
          <a:prstGeom prst="rect">
            <a:avLst/>
          </a:prstGeom>
        </p:spPr>
      </p:pic>
      <p:pic>
        <p:nvPicPr>
          <p:cNvPr id="17" name="Picture 16">
            <a:extLst>
              <a:ext uri="{FF2B5EF4-FFF2-40B4-BE49-F238E27FC236}">
                <a16:creationId xmlns:a16="http://schemas.microsoft.com/office/drawing/2014/main" xmlns="" id="{73A5B843-37FB-4D16-9781-120E6AC409F3}"/>
              </a:ext>
            </a:extLst>
          </p:cNvPr>
          <p:cNvPicPr>
            <a:picLocks/>
          </p:cNvPicPr>
          <p:nvPr/>
        </p:nvPicPr>
        <p:blipFill>
          <a:blip r:embed="rId10"/>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xmlns="" id="{5450C350-9BD0-411B-B132-18DFC100C145}"/>
              </a:ext>
            </a:extLst>
          </p:cNvPr>
          <p:cNvPicPr>
            <a:picLocks/>
          </p:cNvPicPr>
          <p:nvPr/>
        </p:nvPicPr>
        <p:blipFill>
          <a:blip r:embed="rId11"/>
          <a:stretch>
            <a:fillRect/>
          </a:stretch>
        </p:blipFill>
        <p:spPr>
          <a:xfrm>
            <a:off x="1207008" y="1874520"/>
            <a:ext cx="6720840" cy="4672584"/>
          </a:xfrm>
          <a:prstGeom prst="rect">
            <a:avLst/>
          </a:prstGeom>
          <a:noFill/>
          <a:ln>
            <a:solidFill>
              <a:schemeClr val="tx1"/>
            </a:solid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xmlns="" id="{E89B745D-658A-4355-8A2C-60995C428404}"/>
              </a:ext>
            </a:extLst>
          </p:cNvPr>
          <p:cNvPicPr>
            <a:picLocks/>
          </p:cNvPicPr>
          <p:nvPr/>
        </p:nvPicPr>
        <p:blipFill>
          <a:blip r:embed="rId12"/>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xmlns="" id="{855A73D8-29C3-4E2A-818C-F00A4E5B1EB3}"/>
              </a:ext>
            </a:extLst>
          </p:cNvPr>
          <p:cNvPicPr>
            <a:picLocks/>
          </p:cNvPicPr>
          <p:nvPr/>
        </p:nvPicPr>
        <p:blipFill>
          <a:blip r:embed="rId13"/>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xmlns="" id="{6945B91C-1FDD-402D-B385-E2A698C581F9}"/>
              </a:ext>
            </a:extLst>
          </p:cNvPr>
          <p:cNvPicPr>
            <a:picLocks/>
          </p:cNvPicPr>
          <p:nvPr/>
        </p:nvPicPr>
        <p:blipFill>
          <a:blip r:embed="rId14"/>
          <a:stretch>
            <a:fillRect/>
          </a:stretch>
        </p:blipFill>
        <p:spPr>
          <a:xfrm>
            <a:off x="1207008" y="1874520"/>
            <a:ext cx="6720840" cy="4672584"/>
          </a:xfrm>
          <a:prstGeom prst="rect">
            <a:avLst/>
          </a:prstGeom>
          <a:noFill/>
          <a:ln>
            <a:solidFill>
              <a:schemeClr val="tx1"/>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xmlns="" id="{F48434DE-A072-4985-87B4-C8E82F13C3A2}"/>
              </a:ext>
            </a:extLst>
          </p:cNvPr>
          <p:cNvPicPr>
            <a:picLocks/>
          </p:cNvPicPr>
          <p:nvPr/>
        </p:nvPicPr>
        <p:blipFill>
          <a:blip r:embed="rId15"/>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xmlns="" id="{A804A931-2016-4D86-82BF-D98091A3ECA9}"/>
              </a:ext>
            </a:extLst>
          </p:cNvPr>
          <p:cNvPicPr>
            <a:picLocks/>
          </p:cNvPicPr>
          <p:nvPr/>
        </p:nvPicPr>
        <p:blipFill>
          <a:blip r:embed="rId16"/>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xmlns="" id="{D359257A-5C82-4334-ABD5-3FF73634A7FB}"/>
              </a:ext>
            </a:extLst>
          </p:cNvPr>
          <p:cNvPicPr>
            <a:picLocks/>
          </p:cNvPicPr>
          <p:nvPr/>
        </p:nvPicPr>
        <p:blipFill>
          <a:blip r:embed="rId17"/>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xmlns="" id="{1B73FD97-2FF5-43C2-9EEA-139C8D5784D3}"/>
              </a:ext>
            </a:extLst>
          </p:cNvPr>
          <p:cNvPicPr>
            <a:picLocks/>
          </p:cNvPicPr>
          <p:nvPr/>
        </p:nvPicPr>
        <p:blipFill>
          <a:blip r:embed="rId18"/>
          <a:stretch>
            <a:fillRect/>
          </a:stretch>
        </p:blipFill>
        <p:spPr>
          <a:xfrm>
            <a:off x="1207008" y="1874520"/>
            <a:ext cx="6720840" cy="4672584"/>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xmlns="" id="{263E424D-F65C-426C-A4A2-3AAB0A2D54CD}"/>
              </a:ext>
            </a:extLst>
          </p:cNvPr>
          <p:cNvPicPr>
            <a:picLocks/>
          </p:cNvPicPr>
          <p:nvPr/>
        </p:nvPicPr>
        <p:blipFill>
          <a:blip r:embed="rId19"/>
          <a:stretch>
            <a:fillRect/>
          </a:stretch>
        </p:blipFill>
        <p:spPr>
          <a:xfrm>
            <a:off x="1207008" y="1874520"/>
            <a:ext cx="6721856" cy="4672584"/>
          </a:xfrm>
          <a:prstGeom prst="rect">
            <a:avLst/>
          </a:prstGeom>
          <a:ln>
            <a:solidFill>
              <a:schemeClr val="tx1"/>
            </a:solidFill>
          </a:ln>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xmlns="" id="{8D2D4ACF-45E0-4F7B-88C4-C57A93E8FD51}"/>
              </a:ext>
            </a:extLst>
          </p:cNvPr>
          <p:cNvPicPr>
            <a:picLocks noChangeAspect="1"/>
          </p:cNvPicPr>
          <p:nvPr/>
        </p:nvPicPr>
        <p:blipFill>
          <a:blip r:embed="rId20"/>
          <a:stretch>
            <a:fillRect/>
          </a:stretch>
        </p:blipFill>
        <p:spPr>
          <a:xfrm>
            <a:off x="1211072" y="1874841"/>
            <a:ext cx="6721856" cy="4671761"/>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xmlns="" id="{E5C8CBFE-0BF7-224D-B5E3-0153197432C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7" name="Title 6">
            <a:extLst>
              <a:ext uri="{FF2B5EF4-FFF2-40B4-BE49-F238E27FC236}">
                <a16:creationId xmlns:a16="http://schemas.microsoft.com/office/drawing/2014/main" xmlns="" id="{A4D483C0-B6FC-4509-B71B-09AF5DF26C18}"/>
              </a:ext>
            </a:extLst>
          </p:cNvPr>
          <p:cNvSpPr>
            <a:spLocks noGrp="1"/>
          </p:cNvSpPr>
          <p:nvPr>
            <p:ph type="title"/>
          </p:nvPr>
        </p:nvSpPr>
        <p:spPr/>
        <p:txBody>
          <a:bodyPr/>
          <a:lstStyle/>
          <a:p>
            <a:r>
              <a:rPr lang="en-US" dirty="0">
                <a:solidFill>
                  <a:schemeClr val="bg1"/>
                </a:solidFill>
              </a:rPr>
              <a:t>Lifting the PBM Curtain…</a:t>
            </a:r>
          </a:p>
        </p:txBody>
      </p:sp>
    </p:spTree>
    <p:extLst>
      <p:ext uri="{BB962C8B-B14F-4D97-AF65-F5344CB8AC3E}">
        <p14:creationId xmlns:p14="http://schemas.microsoft.com/office/powerpoint/2010/main" val="388571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2"/>
                                        </p:tgtEl>
                                      </p:cBhvr>
                                    </p:animEffect>
                                    <p:set>
                                      <p:cBhvr>
                                        <p:cTn id="7" dur="1" fill="hold">
                                          <p:stCondLst>
                                            <p:cond delay="999"/>
                                          </p:stCondLst>
                                        </p:cTn>
                                        <p:tgtEl>
                                          <p:spTgt spid="2"/>
                                        </p:tgtEl>
                                        <p:attrNameLst>
                                          <p:attrName>style.visibility</p:attrName>
                                        </p:attrNameLst>
                                      </p:cBhvr>
                                      <p:to>
                                        <p:strVal val="hidden"/>
                                      </p:to>
                                    </p:set>
                                  </p:childTnLst>
                                </p:cTn>
                              </p:par>
                            </p:childTnLst>
                          </p:cTn>
                        </p:par>
                        <p:par>
                          <p:cTn id="8" fill="hold">
                            <p:stCondLst>
                              <p:cond delay="1000"/>
                            </p:stCondLst>
                            <p:childTnLst>
                              <p:par>
                                <p:cTn id="9" presetID="10" presetClass="exit" presetSubtype="0" fill="hold" nodeType="afterEffect">
                                  <p:stCondLst>
                                    <p:cond delay="3000"/>
                                  </p:stCondLst>
                                  <p:childTnLst>
                                    <p:animEffect transition="out" filter="fade">
                                      <p:cBhvr>
                                        <p:cTn id="10" dur="1000"/>
                                        <p:tgtEl>
                                          <p:spTgt spid="6"/>
                                        </p:tgtEl>
                                      </p:cBhvr>
                                    </p:animEffect>
                                    <p:set>
                                      <p:cBhvr>
                                        <p:cTn id="11" dur="1" fill="hold">
                                          <p:stCondLst>
                                            <p:cond delay="999"/>
                                          </p:stCondLst>
                                        </p:cTn>
                                        <p:tgtEl>
                                          <p:spTgt spid="6"/>
                                        </p:tgtEl>
                                        <p:attrNameLst>
                                          <p:attrName>style.visibility</p:attrName>
                                        </p:attrNameLst>
                                      </p:cBhvr>
                                      <p:to>
                                        <p:strVal val="hidden"/>
                                      </p:to>
                                    </p:set>
                                  </p:childTnLst>
                                </p:cTn>
                              </p:par>
                            </p:childTnLst>
                          </p:cTn>
                        </p:par>
                        <p:par>
                          <p:cTn id="12" fill="hold">
                            <p:stCondLst>
                              <p:cond delay="5000"/>
                            </p:stCondLst>
                            <p:childTnLst>
                              <p:par>
                                <p:cTn id="13" presetID="10" presetClass="exit" presetSubtype="0" fill="hold" nodeType="afterEffect">
                                  <p:stCondLst>
                                    <p:cond delay="3000"/>
                                  </p:stCondLst>
                                  <p:childTnLst>
                                    <p:animEffect transition="out" filter="fade">
                                      <p:cBhvr>
                                        <p:cTn id="14" dur="1000"/>
                                        <p:tgtEl>
                                          <p:spTgt spid="8"/>
                                        </p:tgtEl>
                                      </p:cBhvr>
                                    </p:animEffect>
                                    <p:set>
                                      <p:cBhvr>
                                        <p:cTn id="15" dur="1" fill="hold">
                                          <p:stCondLst>
                                            <p:cond delay="999"/>
                                          </p:stCondLst>
                                        </p:cTn>
                                        <p:tgtEl>
                                          <p:spTgt spid="8"/>
                                        </p:tgtEl>
                                        <p:attrNameLst>
                                          <p:attrName>style.visibility</p:attrName>
                                        </p:attrNameLst>
                                      </p:cBhvr>
                                      <p:to>
                                        <p:strVal val="hidden"/>
                                      </p:to>
                                    </p:set>
                                  </p:childTnLst>
                                </p:cTn>
                              </p:par>
                            </p:childTnLst>
                          </p:cTn>
                        </p:par>
                        <p:par>
                          <p:cTn id="16" fill="hold">
                            <p:stCondLst>
                              <p:cond delay="9000"/>
                            </p:stCondLst>
                            <p:childTnLst>
                              <p:par>
                                <p:cTn id="17" presetID="10" presetClass="exit" presetSubtype="0" fill="hold" nodeType="afterEffect">
                                  <p:stCondLst>
                                    <p:cond delay="3000"/>
                                  </p:stCondLst>
                                  <p:childTnLst>
                                    <p:animEffect transition="out" filter="fade">
                                      <p:cBhvr>
                                        <p:cTn id="18" dur="1000"/>
                                        <p:tgtEl>
                                          <p:spTgt spid="10"/>
                                        </p:tgtEl>
                                      </p:cBhvr>
                                    </p:animEffect>
                                    <p:set>
                                      <p:cBhvr>
                                        <p:cTn id="19" dur="1" fill="hold">
                                          <p:stCondLst>
                                            <p:cond delay="999"/>
                                          </p:stCondLst>
                                        </p:cTn>
                                        <p:tgtEl>
                                          <p:spTgt spid="10"/>
                                        </p:tgtEl>
                                        <p:attrNameLst>
                                          <p:attrName>style.visibility</p:attrName>
                                        </p:attrNameLst>
                                      </p:cBhvr>
                                      <p:to>
                                        <p:strVal val="hidden"/>
                                      </p:to>
                                    </p:set>
                                  </p:childTnLst>
                                </p:cTn>
                              </p:par>
                            </p:childTnLst>
                          </p:cTn>
                        </p:par>
                        <p:par>
                          <p:cTn id="20" fill="hold">
                            <p:stCondLst>
                              <p:cond delay="13000"/>
                            </p:stCondLst>
                            <p:childTnLst>
                              <p:par>
                                <p:cTn id="21" presetID="10" presetClass="exit" presetSubtype="0" fill="hold" nodeType="afterEffect">
                                  <p:stCondLst>
                                    <p:cond delay="3000"/>
                                  </p:stCondLst>
                                  <p:childTnLst>
                                    <p:animEffect transition="out" filter="fade">
                                      <p:cBhvr>
                                        <p:cTn id="22" dur="1000"/>
                                        <p:tgtEl>
                                          <p:spTgt spid="11"/>
                                        </p:tgtEl>
                                      </p:cBhvr>
                                    </p:animEffect>
                                    <p:set>
                                      <p:cBhvr>
                                        <p:cTn id="23" dur="1" fill="hold">
                                          <p:stCondLst>
                                            <p:cond delay="999"/>
                                          </p:stCondLst>
                                        </p:cTn>
                                        <p:tgtEl>
                                          <p:spTgt spid="11"/>
                                        </p:tgtEl>
                                        <p:attrNameLst>
                                          <p:attrName>style.visibility</p:attrName>
                                        </p:attrNameLst>
                                      </p:cBhvr>
                                      <p:to>
                                        <p:strVal val="hidden"/>
                                      </p:to>
                                    </p:set>
                                  </p:childTnLst>
                                </p:cTn>
                              </p:par>
                            </p:childTnLst>
                          </p:cTn>
                        </p:par>
                        <p:par>
                          <p:cTn id="24" fill="hold">
                            <p:stCondLst>
                              <p:cond delay="17000"/>
                            </p:stCondLst>
                            <p:childTnLst>
                              <p:par>
                                <p:cTn id="25" presetID="10" presetClass="exit" presetSubtype="0" fill="hold" nodeType="afterEffect">
                                  <p:stCondLst>
                                    <p:cond delay="3000"/>
                                  </p:stCondLst>
                                  <p:childTnLst>
                                    <p:animEffect transition="out" filter="fade">
                                      <p:cBhvr>
                                        <p:cTn id="26" dur="1000"/>
                                        <p:tgtEl>
                                          <p:spTgt spid="12"/>
                                        </p:tgtEl>
                                      </p:cBhvr>
                                    </p:animEffect>
                                    <p:set>
                                      <p:cBhvr>
                                        <p:cTn id="27" dur="1" fill="hold">
                                          <p:stCondLst>
                                            <p:cond delay="999"/>
                                          </p:stCondLst>
                                        </p:cTn>
                                        <p:tgtEl>
                                          <p:spTgt spid="12"/>
                                        </p:tgtEl>
                                        <p:attrNameLst>
                                          <p:attrName>style.visibility</p:attrName>
                                        </p:attrNameLst>
                                      </p:cBhvr>
                                      <p:to>
                                        <p:strVal val="hidden"/>
                                      </p:to>
                                    </p:set>
                                  </p:childTnLst>
                                </p:cTn>
                              </p:par>
                            </p:childTnLst>
                          </p:cTn>
                        </p:par>
                        <p:par>
                          <p:cTn id="28" fill="hold">
                            <p:stCondLst>
                              <p:cond delay="21000"/>
                            </p:stCondLst>
                            <p:childTnLst>
                              <p:par>
                                <p:cTn id="29" presetID="10" presetClass="exit" presetSubtype="0" fill="hold" nodeType="afterEffect">
                                  <p:stCondLst>
                                    <p:cond delay="3000"/>
                                  </p:stCondLst>
                                  <p:childTnLst>
                                    <p:animEffect transition="out" filter="fade">
                                      <p:cBhvr>
                                        <p:cTn id="30" dur="1000"/>
                                        <p:tgtEl>
                                          <p:spTgt spid="13"/>
                                        </p:tgtEl>
                                      </p:cBhvr>
                                    </p:animEffect>
                                    <p:set>
                                      <p:cBhvr>
                                        <p:cTn id="31" dur="1" fill="hold">
                                          <p:stCondLst>
                                            <p:cond delay="999"/>
                                          </p:stCondLst>
                                        </p:cTn>
                                        <p:tgtEl>
                                          <p:spTgt spid="13"/>
                                        </p:tgtEl>
                                        <p:attrNameLst>
                                          <p:attrName>style.visibility</p:attrName>
                                        </p:attrNameLst>
                                      </p:cBhvr>
                                      <p:to>
                                        <p:strVal val="hidden"/>
                                      </p:to>
                                    </p:set>
                                  </p:childTnLst>
                                </p:cTn>
                              </p:par>
                            </p:childTnLst>
                          </p:cTn>
                        </p:par>
                        <p:par>
                          <p:cTn id="32" fill="hold">
                            <p:stCondLst>
                              <p:cond delay="25000"/>
                            </p:stCondLst>
                            <p:childTnLst>
                              <p:par>
                                <p:cTn id="33" presetID="10" presetClass="exit" presetSubtype="0" fill="hold" nodeType="afterEffect">
                                  <p:stCondLst>
                                    <p:cond delay="3000"/>
                                  </p:stCondLst>
                                  <p:childTnLst>
                                    <p:animEffect transition="out" filter="fade">
                                      <p:cBhvr>
                                        <p:cTn id="34" dur="1000"/>
                                        <p:tgtEl>
                                          <p:spTgt spid="14"/>
                                        </p:tgtEl>
                                      </p:cBhvr>
                                    </p:animEffect>
                                    <p:set>
                                      <p:cBhvr>
                                        <p:cTn id="35" dur="1" fill="hold">
                                          <p:stCondLst>
                                            <p:cond delay="999"/>
                                          </p:stCondLst>
                                        </p:cTn>
                                        <p:tgtEl>
                                          <p:spTgt spid="14"/>
                                        </p:tgtEl>
                                        <p:attrNameLst>
                                          <p:attrName>style.visibility</p:attrName>
                                        </p:attrNameLst>
                                      </p:cBhvr>
                                      <p:to>
                                        <p:strVal val="hidden"/>
                                      </p:to>
                                    </p:set>
                                  </p:childTnLst>
                                </p:cTn>
                              </p:par>
                            </p:childTnLst>
                          </p:cTn>
                        </p:par>
                        <p:par>
                          <p:cTn id="36" fill="hold">
                            <p:stCondLst>
                              <p:cond delay="29000"/>
                            </p:stCondLst>
                            <p:childTnLst>
                              <p:par>
                                <p:cTn id="37" presetID="10" presetClass="exit" presetSubtype="0" fill="hold" nodeType="afterEffect">
                                  <p:stCondLst>
                                    <p:cond delay="3000"/>
                                  </p:stCondLst>
                                  <p:childTnLst>
                                    <p:animEffect transition="out" filter="fade">
                                      <p:cBhvr>
                                        <p:cTn id="38" dur="1000"/>
                                        <p:tgtEl>
                                          <p:spTgt spid="15"/>
                                        </p:tgtEl>
                                      </p:cBhvr>
                                    </p:animEffect>
                                    <p:set>
                                      <p:cBhvr>
                                        <p:cTn id="39" dur="1" fill="hold">
                                          <p:stCondLst>
                                            <p:cond delay="999"/>
                                          </p:stCondLst>
                                        </p:cTn>
                                        <p:tgtEl>
                                          <p:spTgt spid="15"/>
                                        </p:tgtEl>
                                        <p:attrNameLst>
                                          <p:attrName>style.visibility</p:attrName>
                                        </p:attrNameLst>
                                      </p:cBhvr>
                                      <p:to>
                                        <p:strVal val="hidden"/>
                                      </p:to>
                                    </p:set>
                                  </p:childTnLst>
                                </p:cTn>
                              </p:par>
                            </p:childTnLst>
                          </p:cTn>
                        </p:par>
                        <p:par>
                          <p:cTn id="40" fill="hold">
                            <p:stCondLst>
                              <p:cond delay="33000"/>
                            </p:stCondLst>
                            <p:childTnLst>
                              <p:par>
                                <p:cTn id="41" presetID="10" presetClass="exit" presetSubtype="0" fill="hold" nodeType="afterEffect">
                                  <p:stCondLst>
                                    <p:cond delay="3000"/>
                                  </p:stCondLst>
                                  <p:childTnLst>
                                    <p:animEffect transition="out" filter="fade">
                                      <p:cBhvr>
                                        <p:cTn id="42" dur="1000"/>
                                        <p:tgtEl>
                                          <p:spTgt spid="16"/>
                                        </p:tgtEl>
                                      </p:cBhvr>
                                    </p:animEffect>
                                    <p:set>
                                      <p:cBhvr>
                                        <p:cTn id="43" dur="1" fill="hold">
                                          <p:stCondLst>
                                            <p:cond delay="999"/>
                                          </p:stCondLst>
                                        </p:cTn>
                                        <p:tgtEl>
                                          <p:spTgt spid="16"/>
                                        </p:tgtEl>
                                        <p:attrNameLst>
                                          <p:attrName>style.visibility</p:attrName>
                                        </p:attrNameLst>
                                      </p:cBhvr>
                                      <p:to>
                                        <p:strVal val="hidden"/>
                                      </p:to>
                                    </p:set>
                                  </p:childTnLst>
                                </p:cTn>
                              </p:par>
                            </p:childTnLst>
                          </p:cTn>
                        </p:par>
                        <p:par>
                          <p:cTn id="44" fill="hold">
                            <p:stCondLst>
                              <p:cond delay="37000"/>
                            </p:stCondLst>
                            <p:childTnLst>
                              <p:par>
                                <p:cTn id="45" presetID="10" presetClass="exit" presetSubtype="0" fill="hold" nodeType="afterEffect">
                                  <p:stCondLst>
                                    <p:cond delay="3000"/>
                                  </p:stCondLst>
                                  <p:childTnLst>
                                    <p:animEffect transition="out" filter="fade">
                                      <p:cBhvr>
                                        <p:cTn id="46" dur="1000"/>
                                        <p:tgtEl>
                                          <p:spTgt spid="17"/>
                                        </p:tgtEl>
                                      </p:cBhvr>
                                    </p:animEffect>
                                    <p:set>
                                      <p:cBhvr>
                                        <p:cTn id="47" dur="1" fill="hold">
                                          <p:stCondLst>
                                            <p:cond delay="999"/>
                                          </p:stCondLst>
                                        </p:cTn>
                                        <p:tgtEl>
                                          <p:spTgt spid="17"/>
                                        </p:tgtEl>
                                        <p:attrNameLst>
                                          <p:attrName>style.visibility</p:attrName>
                                        </p:attrNameLst>
                                      </p:cBhvr>
                                      <p:to>
                                        <p:strVal val="hidden"/>
                                      </p:to>
                                    </p:set>
                                  </p:childTnLst>
                                </p:cTn>
                              </p:par>
                            </p:childTnLst>
                          </p:cTn>
                        </p:par>
                        <p:par>
                          <p:cTn id="48" fill="hold">
                            <p:stCondLst>
                              <p:cond delay="41000"/>
                            </p:stCondLst>
                            <p:childTnLst>
                              <p:par>
                                <p:cTn id="49" presetID="10" presetClass="exit" presetSubtype="0" fill="hold" nodeType="afterEffect">
                                  <p:stCondLst>
                                    <p:cond delay="3000"/>
                                  </p:stCondLst>
                                  <p:childTnLst>
                                    <p:animEffect transition="out" filter="fade">
                                      <p:cBhvr>
                                        <p:cTn id="50" dur="1000"/>
                                        <p:tgtEl>
                                          <p:spTgt spid="18"/>
                                        </p:tgtEl>
                                      </p:cBhvr>
                                    </p:animEffect>
                                    <p:set>
                                      <p:cBhvr>
                                        <p:cTn id="51" dur="1" fill="hold">
                                          <p:stCondLst>
                                            <p:cond delay="999"/>
                                          </p:stCondLst>
                                        </p:cTn>
                                        <p:tgtEl>
                                          <p:spTgt spid="18"/>
                                        </p:tgtEl>
                                        <p:attrNameLst>
                                          <p:attrName>style.visibility</p:attrName>
                                        </p:attrNameLst>
                                      </p:cBhvr>
                                      <p:to>
                                        <p:strVal val="hidden"/>
                                      </p:to>
                                    </p:set>
                                  </p:childTnLst>
                                </p:cTn>
                              </p:par>
                            </p:childTnLst>
                          </p:cTn>
                        </p:par>
                        <p:par>
                          <p:cTn id="52" fill="hold">
                            <p:stCondLst>
                              <p:cond delay="45000"/>
                            </p:stCondLst>
                            <p:childTnLst>
                              <p:par>
                                <p:cTn id="53" presetID="10" presetClass="exit" presetSubtype="0" fill="hold" nodeType="afterEffect">
                                  <p:stCondLst>
                                    <p:cond delay="3000"/>
                                  </p:stCondLst>
                                  <p:childTnLst>
                                    <p:animEffect transition="out" filter="fade">
                                      <p:cBhvr>
                                        <p:cTn id="54" dur="1000"/>
                                        <p:tgtEl>
                                          <p:spTgt spid="19"/>
                                        </p:tgtEl>
                                      </p:cBhvr>
                                    </p:animEffect>
                                    <p:set>
                                      <p:cBhvr>
                                        <p:cTn id="55" dur="1" fill="hold">
                                          <p:stCondLst>
                                            <p:cond delay="999"/>
                                          </p:stCondLst>
                                        </p:cTn>
                                        <p:tgtEl>
                                          <p:spTgt spid="19"/>
                                        </p:tgtEl>
                                        <p:attrNameLst>
                                          <p:attrName>style.visibility</p:attrName>
                                        </p:attrNameLst>
                                      </p:cBhvr>
                                      <p:to>
                                        <p:strVal val="hidden"/>
                                      </p:to>
                                    </p:set>
                                  </p:childTnLst>
                                </p:cTn>
                              </p:par>
                            </p:childTnLst>
                          </p:cTn>
                        </p:par>
                        <p:par>
                          <p:cTn id="56" fill="hold">
                            <p:stCondLst>
                              <p:cond delay="49000"/>
                            </p:stCondLst>
                            <p:childTnLst>
                              <p:par>
                                <p:cTn id="57" presetID="10" presetClass="exit" presetSubtype="0" fill="hold" nodeType="afterEffect">
                                  <p:stCondLst>
                                    <p:cond delay="3000"/>
                                  </p:stCondLst>
                                  <p:childTnLst>
                                    <p:animEffect transition="out" filter="fade">
                                      <p:cBhvr>
                                        <p:cTn id="58" dur="1000"/>
                                        <p:tgtEl>
                                          <p:spTgt spid="20"/>
                                        </p:tgtEl>
                                      </p:cBhvr>
                                    </p:animEffect>
                                    <p:set>
                                      <p:cBhvr>
                                        <p:cTn id="59" dur="1" fill="hold">
                                          <p:stCondLst>
                                            <p:cond delay="999"/>
                                          </p:stCondLst>
                                        </p:cTn>
                                        <p:tgtEl>
                                          <p:spTgt spid="20"/>
                                        </p:tgtEl>
                                        <p:attrNameLst>
                                          <p:attrName>style.visibility</p:attrName>
                                        </p:attrNameLst>
                                      </p:cBhvr>
                                      <p:to>
                                        <p:strVal val="hidden"/>
                                      </p:to>
                                    </p:set>
                                  </p:childTnLst>
                                </p:cTn>
                              </p:par>
                            </p:childTnLst>
                          </p:cTn>
                        </p:par>
                        <p:par>
                          <p:cTn id="60" fill="hold">
                            <p:stCondLst>
                              <p:cond delay="53000"/>
                            </p:stCondLst>
                            <p:childTnLst>
                              <p:par>
                                <p:cTn id="61" presetID="10" presetClass="exit" presetSubtype="0" fill="hold" nodeType="afterEffect">
                                  <p:stCondLst>
                                    <p:cond delay="3000"/>
                                  </p:stCondLst>
                                  <p:childTnLst>
                                    <p:animEffect transition="out" filter="fade">
                                      <p:cBhvr>
                                        <p:cTn id="62" dur="1000"/>
                                        <p:tgtEl>
                                          <p:spTgt spid="21"/>
                                        </p:tgtEl>
                                      </p:cBhvr>
                                    </p:animEffect>
                                    <p:set>
                                      <p:cBhvr>
                                        <p:cTn id="63" dur="1" fill="hold">
                                          <p:stCondLst>
                                            <p:cond delay="999"/>
                                          </p:stCondLst>
                                        </p:cTn>
                                        <p:tgtEl>
                                          <p:spTgt spid="21"/>
                                        </p:tgtEl>
                                        <p:attrNameLst>
                                          <p:attrName>style.visibility</p:attrName>
                                        </p:attrNameLst>
                                      </p:cBhvr>
                                      <p:to>
                                        <p:strVal val="hidden"/>
                                      </p:to>
                                    </p:set>
                                  </p:childTnLst>
                                </p:cTn>
                              </p:par>
                            </p:childTnLst>
                          </p:cTn>
                        </p:par>
                        <p:par>
                          <p:cTn id="64" fill="hold">
                            <p:stCondLst>
                              <p:cond delay="57000"/>
                            </p:stCondLst>
                            <p:childTnLst>
                              <p:par>
                                <p:cTn id="65" presetID="10" presetClass="exit" presetSubtype="0" fill="hold" nodeType="afterEffect">
                                  <p:stCondLst>
                                    <p:cond delay="3000"/>
                                  </p:stCondLst>
                                  <p:childTnLst>
                                    <p:animEffect transition="out" filter="fade">
                                      <p:cBhvr>
                                        <p:cTn id="66" dur="1000"/>
                                        <p:tgtEl>
                                          <p:spTgt spid="22"/>
                                        </p:tgtEl>
                                      </p:cBhvr>
                                    </p:animEffect>
                                    <p:set>
                                      <p:cBhvr>
                                        <p:cTn id="67" dur="1" fill="hold">
                                          <p:stCondLst>
                                            <p:cond delay="9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6DAC0A-CA9E-EA45-88AB-F66C8BB0A524}"/>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a:extLst>
              <a:ext uri="{FF2B5EF4-FFF2-40B4-BE49-F238E27FC236}">
                <a16:creationId xmlns:a16="http://schemas.microsoft.com/office/drawing/2014/main" xmlns="" id="{E5C8CBFE-0BF7-224D-B5E3-0153197432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8" name="TextBox 7">
            <a:extLst>
              <a:ext uri="{FF2B5EF4-FFF2-40B4-BE49-F238E27FC236}">
                <a16:creationId xmlns:a16="http://schemas.microsoft.com/office/drawing/2014/main" xmlns="" id="{1A3FC342-9AED-A744-9F59-2C31E53E1658}"/>
              </a:ext>
            </a:extLst>
          </p:cNvPr>
          <p:cNvSpPr txBox="1"/>
          <p:nvPr/>
        </p:nvSpPr>
        <p:spPr>
          <a:xfrm>
            <a:off x="-724503" y="468947"/>
            <a:ext cx="8364829" cy="584775"/>
          </a:xfrm>
          <a:prstGeom prst="rect">
            <a:avLst/>
          </a:prstGeom>
          <a:noFill/>
        </p:spPr>
        <p:txBody>
          <a:bodyPr wrap="square" rtlCol="0">
            <a:spAutoFit/>
          </a:bodyPr>
          <a:lstStyle/>
          <a:p>
            <a:pPr algn="ctr"/>
            <a:r>
              <a:rPr lang="en-US" sz="3200" b="1" dirty="0">
                <a:solidFill>
                  <a:schemeClr val="bg1"/>
                </a:solidFill>
                <a:latin typeface="Century Gothic" panose="020B0502020202020204" pitchFamily="34" charset="0"/>
              </a:rPr>
              <a:t>Speaker Contact Information</a:t>
            </a:r>
          </a:p>
        </p:txBody>
      </p:sp>
      <p:sp>
        <p:nvSpPr>
          <p:cNvPr id="2" name="TextBox 1">
            <a:extLst>
              <a:ext uri="{FF2B5EF4-FFF2-40B4-BE49-F238E27FC236}">
                <a16:creationId xmlns:a16="http://schemas.microsoft.com/office/drawing/2014/main" xmlns="" id="{54FD6F59-596B-421C-B9F1-93BC5B375FE2}"/>
              </a:ext>
            </a:extLst>
          </p:cNvPr>
          <p:cNvSpPr txBox="1"/>
          <p:nvPr/>
        </p:nvSpPr>
        <p:spPr>
          <a:xfrm>
            <a:off x="645736" y="1498862"/>
            <a:ext cx="6947555" cy="4247317"/>
          </a:xfrm>
          <a:prstGeom prst="rect">
            <a:avLst/>
          </a:prstGeom>
          <a:noFill/>
        </p:spPr>
        <p:txBody>
          <a:bodyPr wrap="square" rtlCol="0">
            <a:spAutoFit/>
          </a:bodyPr>
          <a:lstStyle/>
          <a:p>
            <a:r>
              <a:rPr lang="en-US" dirty="0">
                <a:solidFill>
                  <a:schemeClr val="bg1"/>
                </a:solidFill>
                <a:latin typeface="Century Gothic" panose="020B0502020202020204" pitchFamily="34" charset="0"/>
              </a:rPr>
              <a:t>Michael Sharp, </a:t>
            </a:r>
            <a:r>
              <a:rPr lang="en-US" dirty="0" err="1">
                <a:solidFill>
                  <a:schemeClr val="bg1"/>
                </a:solidFill>
                <a:latin typeface="Century Gothic" panose="020B0502020202020204" pitchFamily="34" charset="0"/>
              </a:rPr>
              <a:t>R.Ph</a:t>
            </a:r>
            <a:r>
              <a:rPr lang="en-US" dirty="0">
                <a:solidFill>
                  <a:schemeClr val="bg1"/>
                </a:solidFill>
                <a:latin typeface="Century Gothic" panose="020B0502020202020204" pitchFamily="34" charset="0"/>
              </a:rPr>
              <a:t>.</a:t>
            </a:r>
          </a:p>
          <a:p>
            <a:endParaRPr lang="en-US" dirty="0">
              <a:solidFill>
                <a:schemeClr val="bg1"/>
              </a:solidFill>
              <a:latin typeface="Century Gothic" panose="020B0502020202020204" pitchFamily="34" charset="0"/>
            </a:endParaRPr>
          </a:p>
          <a:p>
            <a:r>
              <a:rPr lang="en-US" dirty="0">
                <a:solidFill>
                  <a:schemeClr val="bg1"/>
                </a:solidFill>
                <a:latin typeface="Century Gothic" panose="020B0502020202020204" pitchFamily="34" charset="0"/>
              </a:rPr>
              <a:t>SharpRx Pharmaceutical Consultation Services, INC.  </a:t>
            </a:r>
            <a:r>
              <a:rPr lang="en-US" dirty="0">
                <a:solidFill>
                  <a:schemeClr val="bg1"/>
                </a:solidFill>
                <a:latin typeface="Century Gothic" panose="020B0502020202020204" pitchFamily="34" charset="0"/>
                <a:hlinkClick r:id="rId4">
                  <a:extLst>
                    <a:ext uri="{A12FA001-AC4F-418D-AE19-62706E023703}">
                      <ahyp:hlinkClr xmlns:ahyp="http://schemas.microsoft.com/office/drawing/2018/hyperlinkcolor" xmlns="" val="tx"/>
                    </a:ext>
                  </a:extLst>
                </a:hlinkClick>
              </a:rPr>
              <a:t>www.sharprx.net</a:t>
            </a:r>
            <a:endParaRPr lang="en-US" dirty="0">
              <a:solidFill>
                <a:schemeClr val="bg1"/>
              </a:solidFill>
              <a:latin typeface="Century Gothic" panose="020B0502020202020204" pitchFamily="34" charset="0"/>
            </a:endParaRPr>
          </a:p>
          <a:p>
            <a:endParaRPr lang="en-US" dirty="0">
              <a:solidFill>
                <a:schemeClr val="bg1"/>
              </a:solidFill>
              <a:latin typeface="Century Gothic" panose="020B0502020202020204" pitchFamily="34" charset="0"/>
            </a:endParaRPr>
          </a:p>
          <a:p>
            <a:r>
              <a:rPr lang="en-US" dirty="0">
                <a:solidFill>
                  <a:schemeClr val="bg1"/>
                </a:solidFill>
                <a:latin typeface="Century Gothic" panose="020B0502020202020204" pitchFamily="34" charset="0"/>
                <a:hlinkClick r:id="rId5">
                  <a:extLst>
                    <a:ext uri="{A12FA001-AC4F-418D-AE19-62706E023703}">
                      <ahyp:hlinkClr xmlns:ahyp="http://schemas.microsoft.com/office/drawing/2018/hyperlinkcolor" xmlns="" val="tx"/>
                    </a:ext>
                  </a:extLst>
                </a:hlinkClick>
              </a:rPr>
              <a:t>Mike@sharprx.net</a:t>
            </a:r>
            <a:endParaRPr lang="en-US" dirty="0">
              <a:solidFill>
                <a:schemeClr val="bg1"/>
              </a:solidFill>
              <a:latin typeface="Century Gothic" panose="020B0502020202020204" pitchFamily="34" charset="0"/>
            </a:endParaRPr>
          </a:p>
          <a:p>
            <a:endParaRPr lang="en-US" dirty="0">
              <a:solidFill>
                <a:schemeClr val="bg1"/>
              </a:solidFill>
              <a:latin typeface="Century Gothic" panose="020B0502020202020204" pitchFamily="34" charset="0"/>
            </a:endParaRPr>
          </a:p>
          <a:p>
            <a:endParaRPr lang="en-US" dirty="0">
              <a:solidFill>
                <a:schemeClr val="bg1"/>
              </a:solidFill>
              <a:latin typeface="Century Gothic" panose="020B0502020202020204" pitchFamily="34" charset="0"/>
            </a:endParaRPr>
          </a:p>
          <a:p>
            <a:r>
              <a:rPr lang="en-US" dirty="0">
                <a:solidFill>
                  <a:schemeClr val="bg1"/>
                </a:solidFill>
                <a:latin typeface="Century Gothic" panose="020B0502020202020204" pitchFamily="34" charset="0"/>
              </a:rPr>
              <a:t>Eric </a:t>
            </a:r>
            <a:r>
              <a:rPr lang="en-US" dirty="0" err="1">
                <a:solidFill>
                  <a:schemeClr val="bg1"/>
                </a:solidFill>
                <a:latin typeface="Century Gothic" panose="020B0502020202020204" pitchFamily="34" charset="0"/>
              </a:rPr>
              <a:t>Pachman</a:t>
            </a:r>
            <a:endParaRPr lang="en-US" dirty="0">
              <a:solidFill>
                <a:schemeClr val="bg1"/>
              </a:solidFill>
              <a:latin typeface="Century Gothic" panose="020B0502020202020204" pitchFamily="34" charset="0"/>
            </a:endParaRPr>
          </a:p>
          <a:p>
            <a:endParaRPr lang="en-US" dirty="0">
              <a:solidFill>
                <a:schemeClr val="bg1"/>
              </a:solidFill>
              <a:latin typeface="Century Gothic" panose="020B0502020202020204" pitchFamily="34" charset="0"/>
            </a:endParaRPr>
          </a:p>
          <a:p>
            <a:r>
              <a:rPr lang="en-US" dirty="0">
                <a:solidFill>
                  <a:schemeClr val="bg1"/>
                </a:solidFill>
                <a:latin typeface="Century Gothic" panose="020B0502020202020204" pitchFamily="34" charset="0"/>
              </a:rPr>
              <a:t>46Brooklyn Research</a:t>
            </a:r>
          </a:p>
          <a:p>
            <a:r>
              <a:rPr lang="en-US" dirty="0">
                <a:solidFill>
                  <a:schemeClr val="bg1"/>
                </a:solidFill>
                <a:latin typeface="Century Gothic" panose="020B0502020202020204" pitchFamily="34" charset="0"/>
                <a:hlinkClick r:id="rId6">
                  <a:extLst>
                    <a:ext uri="{A12FA001-AC4F-418D-AE19-62706E023703}">
                      <ahyp:hlinkClr xmlns:ahyp="http://schemas.microsoft.com/office/drawing/2018/hyperlinkcolor" xmlns="" val="tx"/>
                    </a:ext>
                  </a:extLst>
                </a:hlinkClick>
              </a:rPr>
              <a:t>www.46brooklyn.com</a:t>
            </a:r>
            <a:endParaRPr lang="en-US" dirty="0">
              <a:solidFill>
                <a:schemeClr val="bg1"/>
              </a:solidFill>
              <a:latin typeface="Century Gothic" panose="020B0502020202020204" pitchFamily="34" charset="0"/>
            </a:endParaRPr>
          </a:p>
          <a:p>
            <a:endParaRPr lang="en-US" dirty="0">
              <a:solidFill>
                <a:schemeClr val="bg1"/>
              </a:solidFill>
              <a:latin typeface="Century Gothic" panose="020B0502020202020204" pitchFamily="34" charset="0"/>
            </a:endParaRPr>
          </a:p>
          <a:p>
            <a:r>
              <a:rPr lang="en-US" dirty="0">
                <a:solidFill>
                  <a:schemeClr val="bg1"/>
                </a:solidFill>
                <a:latin typeface="Century Gothic" panose="020B0502020202020204" pitchFamily="34" charset="0"/>
                <a:hlinkClick r:id="rId7">
                  <a:extLst>
                    <a:ext uri="{A12FA001-AC4F-418D-AE19-62706E023703}">
                      <ahyp:hlinkClr xmlns:ahyp="http://schemas.microsoft.com/office/drawing/2018/hyperlinkcolor" xmlns="" val="tx"/>
                    </a:ext>
                  </a:extLst>
                </a:hlinkClick>
              </a:rPr>
              <a:t>Eric@46brooklyn.com</a:t>
            </a:r>
            <a:r>
              <a:rPr lang="en-US" dirty="0">
                <a:solidFill>
                  <a:schemeClr val="bg1"/>
                </a:solidFill>
                <a:latin typeface="Century Gothic" panose="020B0502020202020204" pitchFamily="34" charset="0"/>
              </a:rPr>
              <a:t>  </a:t>
            </a:r>
          </a:p>
          <a:p>
            <a:endParaRPr lang="en-US" dirty="0">
              <a:solidFill>
                <a:schemeClr val="bg1"/>
              </a:solidFill>
            </a:endParaRPr>
          </a:p>
        </p:txBody>
      </p:sp>
    </p:spTree>
    <p:extLst>
      <p:ext uri="{BB962C8B-B14F-4D97-AF65-F5344CB8AC3E}">
        <p14:creationId xmlns:p14="http://schemas.microsoft.com/office/powerpoint/2010/main" val="4000049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1D73001-CEF9-4D86-B188-02E8B8B967BF}"/>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AF38AE58-C380-4E0A-BF62-A8BDC11140C1}"/>
              </a:ext>
            </a:extLst>
          </p:cNvPr>
          <p:cNvSpPr>
            <a:spLocks noGrp="1"/>
          </p:cNvSpPr>
          <p:nvPr>
            <p:ph type="ctrTitle"/>
          </p:nvPr>
        </p:nvSpPr>
        <p:spPr/>
        <p:txBody>
          <a:bodyPr/>
          <a:lstStyle/>
          <a:p>
            <a:r>
              <a:rPr lang="en-US" dirty="0">
                <a:solidFill>
                  <a:schemeClr val="bg1"/>
                </a:solidFill>
              </a:rPr>
              <a:t>Appendix</a:t>
            </a:r>
          </a:p>
        </p:txBody>
      </p:sp>
      <p:sp>
        <p:nvSpPr>
          <p:cNvPr id="6" name="Subtitle 5">
            <a:extLst>
              <a:ext uri="{FF2B5EF4-FFF2-40B4-BE49-F238E27FC236}">
                <a16:creationId xmlns:a16="http://schemas.microsoft.com/office/drawing/2014/main" xmlns="" id="{6D604969-5062-43A9-9F7C-B9C4345F55AA}"/>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xmlns="" id="{2AA652F9-96D0-47B4-9FD0-21CD450DC4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1485406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6DAC0A-CA9E-EA45-88AB-F66C8BB0A524}"/>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a:extLst>
              <a:ext uri="{FF2B5EF4-FFF2-40B4-BE49-F238E27FC236}">
                <a16:creationId xmlns:a16="http://schemas.microsoft.com/office/drawing/2014/main" xmlns="" id="{E5C8CBFE-0BF7-224D-B5E3-0153197432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9337" y="-30659"/>
            <a:ext cx="1410236" cy="1410236"/>
          </a:xfrm>
          <a:prstGeom prst="rect">
            <a:avLst/>
          </a:prstGeom>
        </p:spPr>
      </p:pic>
      <p:sp>
        <p:nvSpPr>
          <p:cNvPr id="8" name="TextBox 7">
            <a:extLst>
              <a:ext uri="{FF2B5EF4-FFF2-40B4-BE49-F238E27FC236}">
                <a16:creationId xmlns:a16="http://schemas.microsoft.com/office/drawing/2014/main" xmlns="" id="{1A3FC342-9AED-A744-9F59-2C31E53E1658}"/>
              </a:ext>
            </a:extLst>
          </p:cNvPr>
          <p:cNvSpPr txBox="1"/>
          <p:nvPr/>
        </p:nvSpPr>
        <p:spPr>
          <a:xfrm>
            <a:off x="160256" y="468947"/>
            <a:ext cx="7480070" cy="584775"/>
          </a:xfrm>
          <a:prstGeom prst="rect">
            <a:avLst/>
          </a:prstGeom>
          <a:noFill/>
        </p:spPr>
        <p:txBody>
          <a:bodyPr wrap="square" rtlCol="0">
            <a:spAutoFit/>
          </a:bodyPr>
          <a:lstStyle/>
          <a:p>
            <a:pPr algn="ctr"/>
            <a:r>
              <a:rPr lang="en-US" sz="3200" b="1" dirty="0">
                <a:solidFill>
                  <a:schemeClr val="bg1"/>
                </a:solidFill>
                <a:latin typeface="Century Gothic" panose="020B0502020202020204" pitchFamily="34" charset="0"/>
              </a:rPr>
              <a:t>Speaker Bio:  Michael Sharp, </a:t>
            </a:r>
            <a:r>
              <a:rPr lang="en-US" sz="3200" b="1" dirty="0" err="1">
                <a:solidFill>
                  <a:schemeClr val="bg1"/>
                </a:solidFill>
                <a:latin typeface="Century Gothic" panose="020B0502020202020204" pitchFamily="34" charset="0"/>
              </a:rPr>
              <a:t>R.Ph</a:t>
            </a:r>
            <a:r>
              <a:rPr lang="en-US" sz="3200" b="1" dirty="0">
                <a:solidFill>
                  <a:schemeClr val="bg1"/>
                </a:solidFill>
                <a:latin typeface="Century Gothic" panose="020B0502020202020204" pitchFamily="34" charset="0"/>
              </a:rPr>
              <a:t>.</a:t>
            </a:r>
          </a:p>
        </p:txBody>
      </p:sp>
      <p:sp>
        <p:nvSpPr>
          <p:cNvPr id="2" name="TextBox 1">
            <a:extLst>
              <a:ext uri="{FF2B5EF4-FFF2-40B4-BE49-F238E27FC236}">
                <a16:creationId xmlns:a16="http://schemas.microsoft.com/office/drawing/2014/main" xmlns="" id="{CA2EFC98-324D-478E-8199-384DBE56ACAD}"/>
              </a:ext>
            </a:extLst>
          </p:cNvPr>
          <p:cNvSpPr txBox="1"/>
          <p:nvPr/>
        </p:nvSpPr>
        <p:spPr>
          <a:xfrm>
            <a:off x="465747" y="1053722"/>
            <a:ext cx="8229600" cy="5293757"/>
          </a:xfrm>
          <a:prstGeom prst="rect">
            <a:avLst/>
          </a:prstGeom>
          <a:noFill/>
        </p:spPr>
        <p:txBody>
          <a:bodyPr wrap="square" rtlCol="0">
            <a:spAutoFit/>
          </a:bodyPr>
          <a:lstStyle/>
          <a:p>
            <a:pPr fontAlgn="base"/>
            <a:r>
              <a:rPr lang="en-US" sz="1300" dirty="0">
                <a:solidFill>
                  <a:schemeClr val="bg1"/>
                </a:solidFill>
                <a:latin typeface="Century Gothic" panose="020B0502020202020204" pitchFamily="34" charset="0"/>
              </a:rPr>
              <a:t>Michael Sharp, </a:t>
            </a:r>
            <a:r>
              <a:rPr lang="en-US" sz="1300" dirty="0" err="1">
                <a:solidFill>
                  <a:schemeClr val="bg1"/>
                </a:solidFill>
                <a:latin typeface="Century Gothic" panose="020B0502020202020204" pitchFamily="34" charset="0"/>
              </a:rPr>
              <a:t>R.Ph</a:t>
            </a:r>
            <a:r>
              <a:rPr lang="en-US" sz="1300" dirty="0">
                <a:solidFill>
                  <a:schemeClr val="bg1"/>
                </a:solidFill>
                <a:latin typeface="Century Gothic" panose="020B0502020202020204" pitchFamily="34" charset="0"/>
              </a:rPr>
              <a:t>. is currently President of SharpRx Pharmaceutical Consultation Services (www.sharprx.net).  In this capacity he has worked with several clients, including Myers and Stauffer, LC, the Centers for Medicare and Medicaid Services (CMS), multiple state Medicaid programs, several research and consulting bureaus, pharmaceutical manufacturers and the Indiana Attorney General’s Offices’ Medicaid Fraud Control Unit.  Mike has played a significant and ongoing role in the CMS National Average Drug Acquisition Cost (NADAC) project.  He has been heavily involved in the design, development, implementation, maintenance, management and stakeholder communications since the inception of the NADAC initiative in 2011.</a:t>
            </a:r>
          </a:p>
          <a:p>
            <a:pPr fontAlgn="base"/>
            <a:r>
              <a:rPr lang="en-US" sz="1300" dirty="0">
                <a:solidFill>
                  <a:schemeClr val="bg1"/>
                </a:solidFill>
                <a:latin typeface="Century Gothic" panose="020B0502020202020204" pitchFamily="34" charset="0"/>
              </a:rPr>
              <a:t> </a:t>
            </a:r>
          </a:p>
          <a:p>
            <a:pPr fontAlgn="base"/>
            <a:r>
              <a:rPr lang="en-US" sz="1300" dirty="0">
                <a:solidFill>
                  <a:schemeClr val="bg1"/>
                </a:solidFill>
                <a:latin typeface="Century Gothic" panose="020B0502020202020204" pitchFamily="34" charset="0"/>
              </a:rPr>
              <a:t>Prior to his current position, Mike was the Director of Pharmacy for the State of Indiana Medicaid pharmacy program. In this capacity, he was responsible for all aspects of pharmacy benefit administration, including budgeting, staff supervision, legislative affairs, compliance with all state and federal laws and contractor performance related to drug rebates, clinical services, prior authorization, claims processing, reimbursement and implementation of new program initiatives.  Mike represented Region V states on the CMS Pharmacy Technical Advisory Group.</a:t>
            </a:r>
          </a:p>
          <a:p>
            <a:pPr fontAlgn="base"/>
            <a:endParaRPr lang="en-US" sz="1300" dirty="0">
              <a:solidFill>
                <a:schemeClr val="bg1"/>
              </a:solidFill>
              <a:latin typeface="Century Gothic" panose="020B0502020202020204" pitchFamily="34" charset="0"/>
            </a:endParaRPr>
          </a:p>
          <a:p>
            <a:pPr fontAlgn="base"/>
            <a:r>
              <a:rPr lang="en-US" sz="1300" dirty="0">
                <a:solidFill>
                  <a:schemeClr val="bg1"/>
                </a:solidFill>
                <a:latin typeface="Century Gothic" panose="020B0502020202020204" pitchFamily="34" charset="0"/>
              </a:rPr>
              <a:t>Mike has significant experience in Medicaid pharmacy benefit management and has developed multiple innovative solutions for addressing program needs within the Medicaid pharmacy space.  Areas of expertise include drug pricing, regulatory affairs, claims processing, pharmacy informatics, procedure coded drugs, drug rebates, expert testimony and both Medicaid and commercial pharmacy benefit management.  Mike has pharmacy practice experience in the pharmaceutical industry (Eli Lilly and Company), drug file compendia (Medi-Span), long term care and retail pharmacy areas.  He has been a guest lecturer for pharmacy classes at both Butler and Purdue University.  Mike holds a B.S. in Pharmacy Practice from Butler University College of Pharmacy and Health Sciences.  He has been licensed as a pharmacist in the State of Indiana since 1993.</a:t>
            </a:r>
          </a:p>
        </p:txBody>
      </p:sp>
    </p:spTree>
    <p:extLst>
      <p:ext uri="{BB962C8B-B14F-4D97-AF65-F5344CB8AC3E}">
        <p14:creationId xmlns:p14="http://schemas.microsoft.com/office/powerpoint/2010/main" val="644511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6DAC0A-CA9E-EA45-88AB-F66C8BB0A524}"/>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a:extLst>
              <a:ext uri="{FF2B5EF4-FFF2-40B4-BE49-F238E27FC236}">
                <a16:creationId xmlns:a16="http://schemas.microsoft.com/office/drawing/2014/main" xmlns="" id="{E5C8CBFE-0BF7-224D-B5E3-0153197432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
        <p:nvSpPr>
          <p:cNvPr id="8" name="TextBox 7">
            <a:extLst>
              <a:ext uri="{FF2B5EF4-FFF2-40B4-BE49-F238E27FC236}">
                <a16:creationId xmlns:a16="http://schemas.microsoft.com/office/drawing/2014/main" xmlns="" id="{1A3FC342-9AED-A744-9F59-2C31E53E1658}"/>
              </a:ext>
            </a:extLst>
          </p:cNvPr>
          <p:cNvSpPr txBox="1"/>
          <p:nvPr/>
        </p:nvSpPr>
        <p:spPr>
          <a:xfrm>
            <a:off x="216816" y="468947"/>
            <a:ext cx="7423510" cy="584775"/>
          </a:xfrm>
          <a:prstGeom prst="rect">
            <a:avLst/>
          </a:prstGeom>
          <a:noFill/>
        </p:spPr>
        <p:txBody>
          <a:bodyPr wrap="square" rtlCol="0">
            <a:spAutoFit/>
          </a:bodyPr>
          <a:lstStyle/>
          <a:p>
            <a:pPr algn="ctr"/>
            <a:r>
              <a:rPr lang="en-US" sz="3200" b="1" dirty="0">
                <a:solidFill>
                  <a:schemeClr val="bg1"/>
                </a:solidFill>
                <a:latin typeface="Century Gothic" panose="020B0502020202020204" pitchFamily="34" charset="0"/>
              </a:rPr>
              <a:t>Speaker Bio:  Eric Pachman</a:t>
            </a:r>
          </a:p>
        </p:txBody>
      </p:sp>
      <p:sp>
        <p:nvSpPr>
          <p:cNvPr id="2" name="TextBox 1">
            <a:extLst>
              <a:ext uri="{FF2B5EF4-FFF2-40B4-BE49-F238E27FC236}">
                <a16:creationId xmlns:a16="http://schemas.microsoft.com/office/drawing/2014/main" xmlns="" id="{F9447065-7A34-4C41-8B7E-3F298AB57835}"/>
              </a:ext>
            </a:extLst>
          </p:cNvPr>
          <p:cNvSpPr txBox="1"/>
          <p:nvPr/>
        </p:nvSpPr>
        <p:spPr>
          <a:xfrm>
            <a:off x="542041" y="1220771"/>
            <a:ext cx="8493551" cy="4278094"/>
          </a:xfrm>
          <a:prstGeom prst="rect">
            <a:avLst/>
          </a:prstGeom>
          <a:noFill/>
        </p:spPr>
        <p:txBody>
          <a:bodyPr wrap="square" rtlCol="0">
            <a:spAutoFit/>
          </a:bodyPr>
          <a:lstStyle/>
          <a:p>
            <a:pPr fontAlgn="base"/>
            <a:r>
              <a:rPr lang="en-US" sz="1700" dirty="0">
                <a:solidFill>
                  <a:schemeClr val="bg1"/>
                </a:solidFill>
                <a:latin typeface="Century Gothic" panose="020B0502020202020204" pitchFamily="34" charset="0"/>
              </a:rPr>
              <a:t>Two years working as President of a chain of community pharmacies was all the exposure Eric needed to know something was very wrong with our prescription drug supply chain.  Eric left in July 2018 and formed 46brooklyn Research (www.46brooklyn.com) to explore the disturbing complexity of our country’s prescription supply chain.  46brooklyn Research freely shares its work with the public through interactive data visualizations designed to make it easier for users to learn from public drug pricing and utilization databases, and original research that dives deep into the inner workings of the supply chain.</a:t>
            </a:r>
          </a:p>
          <a:p>
            <a:pPr fontAlgn="base"/>
            <a:endParaRPr lang="en-US" sz="1700" dirty="0">
              <a:solidFill>
                <a:schemeClr val="bg1"/>
              </a:solidFill>
              <a:latin typeface="Century Gothic" panose="020B0502020202020204" pitchFamily="34" charset="0"/>
            </a:endParaRPr>
          </a:p>
          <a:p>
            <a:pPr fontAlgn="base"/>
            <a:r>
              <a:rPr lang="en-US" sz="1700" dirty="0">
                <a:solidFill>
                  <a:schemeClr val="bg1"/>
                </a:solidFill>
                <a:latin typeface="Century Gothic" panose="020B0502020202020204" pitchFamily="34" charset="0"/>
              </a:rPr>
              <a:t>Eric has 17 years of experience across a wide variety of technical and management roles on both “Wall Street” and “Main Street.”  He has worked within, invested in, and studied dozens of industries over his professional career – and in Eric’s opinion, this one is by far the most complicated.</a:t>
            </a:r>
          </a:p>
          <a:p>
            <a:pPr fontAlgn="base"/>
            <a:endParaRPr lang="en-US" sz="1700" dirty="0">
              <a:solidFill>
                <a:schemeClr val="bg1"/>
              </a:solidFill>
              <a:latin typeface="Century Gothic" panose="020B0502020202020204" pitchFamily="34" charset="0"/>
            </a:endParaRPr>
          </a:p>
          <a:p>
            <a:pPr fontAlgn="base"/>
            <a:r>
              <a:rPr lang="en-US" sz="1700" dirty="0">
                <a:solidFill>
                  <a:schemeClr val="bg1"/>
                </a:solidFill>
                <a:latin typeface="Century Gothic" panose="020B0502020202020204" pitchFamily="34" charset="0"/>
              </a:rPr>
              <a:t>Eric graduated from University of Florida in 2001 with a BS in Chemical Engineering, and obtained an MBA from Harvard Business School in 2008.</a:t>
            </a:r>
          </a:p>
        </p:txBody>
      </p:sp>
    </p:spTree>
    <p:extLst>
      <p:ext uri="{BB962C8B-B14F-4D97-AF65-F5344CB8AC3E}">
        <p14:creationId xmlns:p14="http://schemas.microsoft.com/office/powerpoint/2010/main" val="660271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95823E9-CDC9-43A1-8392-E90802CEA819}"/>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EC0F10FE-1C91-45B8-9A5F-4CDBB6DB6674}"/>
              </a:ext>
            </a:extLst>
          </p:cNvPr>
          <p:cNvSpPr>
            <a:spLocks noGrp="1"/>
          </p:cNvSpPr>
          <p:nvPr>
            <p:ph type="title"/>
          </p:nvPr>
        </p:nvSpPr>
        <p:spPr/>
        <p:txBody>
          <a:bodyPr/>
          <a:lstStyle/>
          <a:p>
            <a:r>
              <a:rPr lang="en-US" dirty="0">
                <a:solidFill>
                  <a:schemeClr val="bg1"/>
                </a:solidFill>
              </a:rPr>
              <a:t>Additional Detail on SWP/AWP</a:t>
            </a:r>
          </a:p>
        </p:txBody>
      </p:sp>
      <p:sp>
        <p:nvSpPr>
          <p:cNvPr id="5" name="TextBox 4">
            <a:extLst>
              <a:ext uri="{FF2B5EF4-FFF2-40B4-BE49-F238E27FC236}">
                <a16:creationId xmlns:a16="http://schemas.microsoft.com/office/drawing/2014/main" xmlns="" id="{9ABA3FDA-1D43-4296-A9C4-BD16EDBDF9B4}"/>
              </a:ext>
            </a:extLst>
          </p:cNvPr>
          <p:cNvSpPr txBox="1"/>
          <p:nvPr/>
        </p:nvSpPr>
        <p:spPr>
          <a:xfrm>
            <a:off x="413657" y="1539483"/>
            <a:ext cx="8316685" cy="2970044"/>
          </a:xfrm>
          <a:prstGeom prst="rect">
            <a:avLst/>
          </a:prstGeom>
          <a:noFill/>
        </p:spPr>
        <p:txBody>
          <a:bodyPr wrap="square" rtlCol="0">
            <a:spAutoFit/>
          </a:bodyPr>
          <a:lstStyle/>
          <a:p>
            <a:endParaRPr lang="en-US" sz="1100" u="sng" dirty="0">
              <a:solidFill>
                <a:schemeClr val="bg1"/>
              </a:solidFill>
            </a:endParaRPr>
          </a:p>
          <a:p>
            <a:r>
              <a:rPr lang="en-US" sz="1100" u="sng" dirty="0">
                <a:solidFill>
                  <a:schemeClr val="bg1"/>
                </a:solidFill>
              </a:rPr>
              <a:t>Medi-Span</a:t>
            </a:r>
            <a:endParaRPr lang="en-US" sz="1100" dirty="0">
              <a:solidFill>
                <a:schemeClr val="bg1"/>
              </a:solidFill>
            </a:endParaRPr>
          </a:p>
          <a:p>
            <a:r>
              <a:rPr lang="en-US" sz="1100" dirty="0">
                <a:solidFill>
                  <a:schemeClr val="bg1"/>
                </a:solidFill>
              </a:rPr>
              <a:t>Suggested Wholesale Price (SWP) is the price that a manufacturer reports to </a:t>
            </a:r>
            <a:r>
              <a:rPr lang="en-US" sz="1100" dirty="0" err="1">
                <a:solidFill>
                  <a:schemeClr val="bg1"/>
                </a:solidFill>
              </a:rPr>
              <a:t>Medi</a:t>
            </a:r>
            <a:r>
              <a:rPr lang="en-US" sz="1100" dirty="0">
                <a:solidFill>
                  <a:schemeClr val="bg1"/>
                </a:solidFill>
              </a:rPr>
              <a:t>-Span as the price that the </a:t>
            </a:r>
            <a:r>
              <a:rPr lang="en-US" sz="1100" i="1" dirty="0">
                <a:solidFill>
                  <a:schemeClr val="bg1"/>
                </a:solidFill>
              </a:rPr>
              <a:t>manufacturer suggests</a:t>
            </a:r>
            <a:r>
              <a:rPr lang="en-US" sz="1100" dirty="0">
                <a:solidFill>
                  <a:schemeClr val="bg1"/>
                </a:solidFill>
              </a:rPr>
              <a:t> that wholesalers charge when selling the manufacturer’s drug to the wholesaler’s customers. The SWP does not necessarily represent the actual sales price used by a wholesaler in any specific transaction or group of transactions with its own customers. Wholesalers determine the actual prices at which they sell drug products to their respective customers, based on a variety of competitive, customer and market factors.</a:t>
            </a:r>
          </a:p>
          <a:p>
            <a:endParaRPr lang="en-US" sz="1100" dirty="0">
              <a:solidFill>
                <a:schemeClr val="bg1"/>
              </a:solidFill>
            </a:endParaRPr>
          </a:p>
          <a:p>
            <a:r>
              <a:rPr lang="en-US" sz="1100" u="sng" dirty="0">
                <a:solidFill>
                  <a:schemeClr val="bg1"/>
                </a:solidFill>
              </a:rPr>
              <a:t>First </a:t>
            </a:r>
            <a:r>
              <a:rPr lang="en-US" sz="1100" u="sng" dirty="0" err="1">
                <a:solidFill>
                  <a:schemeClr val="bg1"/>
                </a:solidFill>
              </a:rPr>
              <a:t>DataBank</a:t>
            </a:r>
            <a:endParaRPr lang="en-US" sz="1100" dirty="0">
              <a:solidFill>
                <a:schemeClr val="bg1"/>
              </a:solidFill>
            </a:endParaRPr>
          </a:p>
          <a:p>
            <a:r>
              <a:rPr lang="en-US" sz="1100" dirty="0">
                <a:solidFill>
                  <a:schemeClr val="bg1"/>
                </a:solidFill>
              </a:rPr>
              <a:t>Suggested Wholesale Price (SWP)</a:t>
            </a:r>
            <a:r>
              <a:rPr lang="en-US" sz="1100" b="1" dirty="0">
                <a:solidFill>
                  <a:schemeClr val="bg1"/>
                </a:solidFill>
              </a:rPr>
              <a:t> </a:t>
            </a:r>
            <a:r>
              <a:rPr lang="en-US" sz="1100" dirty="0">
                <a:solidFill>
                  <a:schemeClr val="bg1"/>
                </a:solidFill>
              </a:rPr>
              <a:t>as published by FDB represents the </a:t>
            </a:r>
            <a:r>
              <a:rPr lang="en-US" sz="1100" i="1" dirty="0">
                <a:solidFill>
                  <a:schemeClr val="bg1"/>
                </a:solidFill>
              </a:rPr>
              <a:t>manufacturer's suggested </a:t>
            </a:r>
            <a:r>
              <a:rPr lang="en-US" sz="1100" dirty="0">
                <a:solidFill>
                  <a:schemeClr val="bg1"/>
                </a:solidFill>
              </a:rPr>
              <a:t>price for a drug product from wholesalers to their customers (i.e., retailers, hospitals, physicians and other buying entities) as reported to First Databank by the manufacturer. SWP is a suggested price and does not represent actual transaction prices. First Databank relies on manufacturers to report or otherwise make available the values for the SWP data field.</a:t>
            </a:r>
          </a:p>
          <a:p>
            <a:endParaRPr lang="en-US" sz="1100" dirty="0">
              <a:solidFill>
                <a:schemeClr val="bg1"/>
              </a:solidFill>
            </a:endParaRPr>
          </a:p>
          <a:p>
            <a:r>
              <a:rPr lang="en-US" sz="1100" dirty="0">
                <a:solidFill>
                  <a:schemeClr val="bg1"/>
                </a:solidFill>
              </a:rPr>
              <a:t>http://www.wolterskluwercdi.com/sites/default/files/documents/WKH_AWP_Policy.pdf</a:t>
            </a:r>
          </a:p>
          <a:p>
            <a:r>
              <a:rPr lang="en-US" sz="1100" dirty="0">
                <a:solidFill>
                  <a:schemeClr val="bg1"/>
                </a:solidFill>
              </a:rPr>
              <a:t>https://www.fdbhealth.com/policies/drug-pricing-policy/</a:t>
            </a:r>
          </a:p>
          <a:p>
            <a:endParaRPr lang="en-US" sz="1100" dirty="0">
              <a:solidFill>
                <a:schemeClr val="bg1"/>
              </a:solidFill>
            </a:endParaRPr>
          </a:p>
        </p:txBody>
      </p:sp>
      <p:pic>
        <p:nvPicPr>
          <p:cNvPr id="6" name="Picture 5">
            <a:extLst>
              <a:ext uri="{FF2B5EF4-FFF2-40B4-BE49-F238E27FC236}">
                <a16:creationId xmlns:a16="http://schemas.microsoft.com/office/drawing/2014/main" xmlns="" id="{141D2523-753F-4638-96A9-2D07240F9C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575" y="-112988"/>
            <a:ext cx="1410236" cy="1410236"/>
          </a:xfrm>
          <a:prstGeom prst="rect">
            <a:avLst/>
          </a:prstGeom>
        </p:spPr>
      </p:pic>
    </p:spTree>
    <p:extLst>
      <p:ext uri="{BB962C8B-B14F-4D97-AF65-F5344CB8AC3E}">
        <p14:creationId xmlns:p14="http://schemas.microsoft.com/office/powerpoint/2010/main" val="8493957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7">
      <a:dk1>
        <a:srgbClr val="0C6D82"/>
      </a:dk1>
      <a:lt1>
        <a:srgbClr val="FFFFFF"/>
      </a:lt1>
      <a:dk2>
        <a:srgbClr val="6F0066"/>
      </a:dk2>
      <a:lt2>
        <a:srgbClr val="1E597D"/>
      </a:lt2>
      <a:accent1>
        <a:srgbClr val="571B6D"/>
      </a:accent1>
      <a:accent2>
        <a:srgbClr val="2CA05B"/>
      </a:accent2>
      <a:accent3>
        <a:srgbClr val="C90B24"/>
      </a:accent3>
      <a:accent4>
        <a:srgbClr val="E8611D"/>
      </a:accent4>
      <a:accent5>
        <a:srgbClr val="F39D21"/>
      </a:accent5>
      <a:accent6>
        <a:srgbClr val="1B866F"/>
      </a:accent6>
      <a:hlink>
        <a:srgbClr val="0C6D82"/>
      </a:hlink>
      <a:folHlink>
        <a:srgbClr val="0C6D82"/>
      </a:folHlink>
    </a:clrScheme>
    <a:fontScheme name="Custom 10">
      <a:majorFont>
        <a:latin typeface="Franklin Gothic Dem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72390">
          <a:solidFill>
            <a:srgbClr val="454D55"/>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oadmap_Timeline_05_MO - v3" id="{A9CD7B3E-F553-4D42-AA9A-34F849A8D81E}" vid="{892193B0-ABEF-4C5B-ACF0-242E70DE99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489</TotalTime>
  <Words>2142</Words>
  <Application>Microsoft Office PowerPoint</Application>
  <PresentationFormat>On-screen Show (4:3)</PresentationFormat>
  <Paragraphs>331</Paragraphs>
  <Slides>31</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Cambria Math</vt:lpstr>
      <vt:lpstr>Century Gothic</vt:lpstr>
      <vt:lpstr>Franklin Gothic Demi</vt:lpstr>
      <vt:lpstr>Segoe UI</vt:lpstr>
      <vt:lpstr>Office Theme</vt:lpstr>
      <vt:lpstr>1_Office Theme</vt:lpstr>
      <vt:lpstr>Lifting the PBM Curtain…</vt:lpstr>
      <vt:lpstr>PowerPoint Presentation</vt:lpstr>
      <vt:lpstr>Disclosures</vt:lpstr>
      <vt:lpstr>Overview of Discussion Topics</vt:lpstr>
      <vt:lpstr>State Medicaid Delivery Systems</vt:lpstr>
      <vt:lpstr>State Medicaid Delivery Systems</vt:lpstr>
      <vt:lpstr>Managed Care Pharmacy Framework/Services</vt:lpstr>
      <vt:lpstr>Highlights of Medicaid and CHIP  Managed Care Final Rule (CMS-2390-F)</vt:lpstr>
      <vt:lpstr>Goals of Medicaid and CHIP  Managed Care Final Rule (CMS-2390-F)</vt:lpstr>
      <vt:lpstr>Spotlight Issues in Medicaid Managed Care Pharmacy</vt:lpstr>
      <vt:lpstr>Follow the Money - How are Benefit Managers and Pharmacies Paid?</vt:lpstr>
      <vt:lpstr>The Mechanics of PBM “Spread”</vt:lpstr>
      <vt:lpstr>How are WAC/AWP/SWP set?</vt:lpstr>
      <vt:lpstr>Visualizing the AWP disconnect on the top 50 Managed Care Medicaid generic drugs</vt:lpstr>
      <vt:lpstr>Visualizing the AWP disconnect on the top 50 Managed Care Medicaid generic drugs</vt:lpstr>
      <vt:lpstr>Another way of looking at it – NADAC equivalency</vt:lpstr>
      <vt:lpstr>ROAD TO OHIO MEDICAID MANAGED CARE (MCO) TRANSPARENCY</vt:lpstr>
      <vt:lpstr>Welcome to Retail Pharmacy!  Something is very wrong here…</vt:lpstr>
      <vt:lpstr>Q4 2017: Ohio Managed Care Pricing Cuts Hit Generic Suboxone</vt:lpstr>
      <vt:lpstr>Challenge: How do we illustrate poor MCO pricing transparency using only public data?</vt:lpstr>
      <vt:lpstr>Q2/Q3 2018: The Dam Breaks Ohio finds $225 million in PBM Spread</vt:lpstr>
      <vt:lpstr>We can do a lot with public data – and we are just scratching the surface!</vt:lpstr>
      <vt:lpstr>Perspectives Moving Forward</vt:lpstr>
      <vt:lpstr>Perspectives Moving Forward</vt:lpstr>
      <vt:lpstr>Q&amp;A</vt:lpstr>
      <vt:lpstr>Lifting the PBM Curtain…</vt:lpstr>
      <vt:lpstr>PowerPoint Presentation</vt:lpstr>
      <vt:lpstr>Appendix</vt:lpstr>
      <vt:lpstr>PowerPoint Presentation</vt:lpstr>
      <vt:lpstr>PowerPoint Presentation</vt:lpstr>
      <vt:lpstr>Additional Detail on SWP/AWP</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Mike Sharp</cp:lastModifiedBy>
  <cp:revision>203</cp:revision>
  <dcterms:created xsi:type="dcterms:W3CDTF">2018-09-21T18:49:53Z</dcterms:created>
  <dcterms:modified xsi:type="dcterms:W3CDTF">2019-01-03T21:55:59Z</dcterms:modified>
</cp:coreProperties>
</file>